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40"/>
  </p:notesMasterIdLst>
  <p:handoutMasterIdLst>
    <p:handoutMasterId r:id="rId41"/>
  </p:handoutMasterIdLst>
  <p:sldIdLst>
    <p:sldId id="295" r:id="rId5"/>
    <p:sldId id="277" r:id="rId6"/>
    <p:sldId id="263" r:id="rId7"/>
    <p:sldId id="264" r:id="rId8"/>
    <p:sldId id="258" r:id="rId9"/>
    <p:sldId id="266" r:id="rId10"/>
    <p:sldId id="308" r:id="rId11"/>
    <p:sldId id="296" r:id="rId12"/>
    <p:sldId id="261" r:id="rId13"/>
    <p:sldId id="297" r:id="rId14"/>
    <p:sldId id="298" r:id="rId15"/>
    <p:sldId id="299" r:id="rId16"/>
    <p:sldId id="300" r:id="rId17"/>
    <p:sldId id="310" r:id="rId18"/>
    <p:sldId id="309" r:id="rId19"/>
    <p:sldId id="271" r:id="rId20"/>
    <p:sldId id="304" r:id="rId21"/>
    <p:sldId id="311" r:id="rId22"/>
    <p:sldId id="312" r:id="rId23"/>
    <p:sldId id="314" r:id="rId24"/>
    <p:sldId id="305" r:id="rId25"/>
    <p:sldId id="302" r:id="rId26"/>
    <p:sldId id="284" r:id="rId27"/>
    <p:sldId id="303" r:id="rId28"/>
    <p:sldId id="315" r:id="rId29"/>
    <p:sldId id="316" r:id="rId30"/>
    <p:sldId id="317" r:id="rId31"/>
    <p:sldId id="318" r:id="rId32"/>
    <p:sldId id="320" r:id="rId33"/>
    <p:sldId id="306" r:id="rId34"/>
    <p:sldId id="313" r:id="rId35"/>
    <p:sldId id="307" r:id="rId36"/>
    <p:sldId id="319" r:id="rId37"/>
    <p:sldId id="280" r:id="rId38"/>
    <p:sldId id="28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B9B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24" autoAdjust="0"/>
  </p:normalViewPr>
  <p:slideViewPr>
    <p:cSldViewPr>
      <p:cViewPr varScale="1">
        <p:scale>
          <a:sx n="74" d="100"/>
          <a:sy n="74" d="100"/>
        </p:scale>
        <p:origin x="-1038" y="-9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notesMaster" Target="notesMasters/notesMaster1.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A560A9-89E8-4771-99CB-BD41BAFA542E}" type="datetimeFigureOut">
              <a:rPr lang="en-US" smtClean="0"/>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55B7FFA-6E2D-4AF2-A329-AC74286E8A6C}" type="slidenum">
              <a:rPr lang="en-IN" smtClean="0"/>
            </a:fld>
            <a:endParaRPr lang="en-IN"/>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599D79-5939-4766-AD26-F588B87265FC}" type="datetimeFigureOut">
              <a:rPr lang="en-US" smtClean="0"/>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9A7AFE-CEAD-48F9-BB2D-B9208C9CAB2E}" type="slidenum">
              <a:rPr lang="en-IN" smtClean="0"/>
            </a:fld>
            <a:endParaRPr lang="en-IN"/>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0D8A791-5C5D-489F-9563-ABB7932C2873}" type="datetime1">
              <a:rPr lang="en-US" smtClean="0"/>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933DF99-38B8-4278-ABAE-40A957E9C799}" type="slidenum">
              <a:rPr lang="en-IN" smtClean="0"/>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1"/>
            <a:ext cx="8026400" cy="5211763"/>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5" name="Rounded Rectangle 14"/>
          <p:cNvSpPr/>
          <p:nvPr/>
        </p:nvSpPr>
        <p:spPr>
          <a:xfrm>
            <a:off x="406400"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558128"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lstStyle>
          <a:p>
            <a:r>
              <a:rPr kumimoji="0" lang="en-US" smtClean="0"/>
              <a:t>Click to edit Master title style</a:t>
            </a:r>
            <a:endParaRPr kumimoji="0" lang="en-US"/>
          </a:p>
        </p:txBody>
      </p:sp>
      <p:sp>
        <p:nvSpPr>
          <p:cNvPr id="20" name="Subtitle 19"/>
          <p:cNvSpPr>
            <a:spLocks noGrp="1"/>
          </p:cNvSpPr>
          <p:nvPr>
            <p:ph type="subTitle" idx="1"/>
          </p:nvPr>
        </p:nvSpPr>
        <p:spPr>
          <a:xfrm>
            <a:off x="963168" y="3685032"/>
            <a:ext cx="10363200" cy="914400"/>
          </a:xfrm>
        </p:spPr>
        <p:txBody>
          <a:bodyPr lIns="182880" tIns="0"/>
          <a:lstStyle>
            <a:lvl1pPr marL="36830"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p>
            <a:fld id="{40D8A791-5C5D-489F-9563-ABB7932C2873}" type="datetime1">
              <a:rPr lang="en-US" smtClean="0"/>
            </a:fld>
            <a:endParaRPr lang="en-IN"/>
          </a:p>
        </p:txBody>
      </p:sp>
      <p:sp>
        <p:nvSpPr>
          <p:cNvPr id="8" name="Footer Placeholder 7"/>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670560" y="530352"/>
            <a:ext cx="10911840" cy="4187952"/>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14" name="Rounded Rectangle 13"/>
          <p:cNvSpPr/>
          <p:nvPr/>
        </p:nvSpPr>
        <p:spPr>
          <a:xfrm>
            <a:off x="406400"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558128" y="434162"/>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24459" y="5624484"/>
            <a:ext cx="10911840" cy="420624"/>
          </a:xfrm>
        </p:spPr>
        <p:txBody>
          <a:bodyPr lIns="118872" tIns="0" anchor="t"/>
          <a:lstStyle>
            <a:lvl1pPr marL="0" marR="36830"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p:cNvSpPr>
          <p:nvPr>
            <p:ph type="dt" sz="half" idx="10"/>
          </p:nvPr>
        </p:nvSpPr>
        <p:spPr/>
        <p:txBody>
          <a:bodyPr/>
          <a:lstStyle/>
          <a:p>
            <a:fld id="{FB8B1348-158B-4953-AF63-2316577FC177}"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nchor="b"/>
          <a:lstStyle>
            <a:lvl1pPr>
              <a:defRPr b="1"/>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5" name="Content Placeholder 4"/>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7" name="Rounded Rectangle 6"/>
          <p:cNvSpPr/>
          <p:nvPr/>
        </p:nvSpPr>
        <p:spPr>
          <a:xfrm>
            <a:off x="406400"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A8B1DB68-2789-4331-BBCC-45F28AAFA384}" type="datetime1">
              <a:rPr lang="en-US"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85045" y="533400"/>
            <a:ext cx="3962400" cy="914400"/>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385129" y="1447802"/>
            <a:ext cx="3962400" cy="4206112"/>
          </a:xfrm>
        </p:spPr>
        <p:txBody>
          <a:bodyPr lIns="91440"/>
          <a:lstStyle>
            <a:lvl1pPr marL="18415" marR="18415"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5" name="Rounded Rectangle 14"/>
          <p:cNvSpPr/>
          <p:nvPr/>
        </p:nvSpPr>
        <p:spPr>
          <a:xfrm>
            <a:off x="406400"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8534400"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D87C3D3-4145-4B8B-A715-E0552CA40831}" type="datetime1">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fld>
            <a:endParaRPr lang="en-IN"/>
          </a:p>
        </p:txBody>
      </p:sp>
      <p:sp>
        <p:nvSpPr>
          <p:cNvPr id="3" name="Picture Placeholder 2"/>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lstStyle>
          <a:p>
            <a:r>
              <a:rPr kumimoji="0" lang="en-US" smtClean="0"/>
              <a:t>Click icon to add picture</a:t>
            </a:r>
            <a:endParaRPr kumimoji="0"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70560" y="530352"/>
            <a:ext cx="10911840" cy="4187952"/>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4"/>
            <a:ext cx="2641600" cy="5257799"/>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11200" y="533402"/>
            <a:ext cx="7924800" cy="5257801"/>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D8A791-5C5D-489F-9563-ABB7932C2873}"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41481ABF-BD3D-4064-846C-A69D482DD341}"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B8B1348-158B-4953-AF63-2316577FC177}"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2BBEA2E3-CE59-40F5-A298-30FBABE00152}" type="datetime1">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323AE24-BA10-4EFA-995C-6D3D85AFE373}" type="datetime1">
              <a:rPr lang="en-US"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FD07B5-5FFD-487B-8462-719BC0ABA9EF}" type="datetime1">
              <a:rPr lang="en-US"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p:cNvSpPr>
          <p:nvPr>
            <p:ph type="dt" sz="half" idx="10"/>
          </p:nvPr>
        </p:nvSpPr>
        <p:spPr/>
        <p:txBody>
          <a:bodyPr/>
          <a:lstStyle/>
          <a:p>
            <a:fld id="{FB8B1348-158B-4953-AF63-2316577FC177}"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4201B0D-51BB-4021-9D18-A85DB7C4EF72}" type="datetime1">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D87C3D3-4145-4B8B-A715-E0552CA40831}" type="datetime1">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9231302-6A92-4282-9B8A-0B6F8CA9482A}"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B44BFC10-78C1-463F-A005-1625B3259ADA}" type="datetime1">
              <a:rPr lang="en-US"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p:cNvSpPr>
          <p:nvPr>
            <p:ph type="body" sz="half" idx="3"/>
          </p:nvPr>
        </p:nvSpPr>
        <p:spPr>
          <a:xfrm>
            <a:off x="6193367" y="1859757"/>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7"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endParaRPr kumimoji="0" lang="en-US" smtClean="0"/>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6"/>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
        <p:nvSpPr>
          <p:cNvPr id="5" name="Date Placeholder 4"/>
          <p:cNvSpPr>
            <a:spLocks noGrp="1"/>
          </p:cNvSpPr>
          <p:nvPr>
            <p:ph type="dt" sz="half" idx="10"/>
          </p:nvPr>
        </p:nvSpPr>
        <p:spPr/>
        <p:txBody>
          <a:bodyPr/>
          <a:lstStyle/>
          <a:p>
            <a:fld id="{7D87C3D3-4145-4B8B-A715-E0552CA40831}" type="datetime1">
              <a:rPr lang="en-US"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9600" y="6356350"/>
            <a:ext cx="812800" cy="365125"/>
          </a:xfrm>
        </p:spPr>
        <p:txBody>
          <a:bodyPr/>
          <a:lstStyle/>
          <a:p>
            <a:fld id="{7933DF99-38B8-4278-ABAE-40A957E9C799}" type="slidenum">
              <a:rPr lang="en-IN" smtClean="0"/>
            </a:fld>
            <a:endParaRPr lang="en-IN"/>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p:nvPr/>
        </p:nvSpPr>
        <p:spPr bwMode="auto">
          <a:xfrm flipV="1">
            <a:off x="5842000" y="6219825"/>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0"/>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276AB89-47A0-4144-8523-B274FA246422}" type="datetime1">
              <a:rPr lang="en-US" smtClean="0"/>
            </a:fld>
            <a:endParaRPr lang="en-IN"/>
          </a:p>
        </p:txBody>
      </p:sp>
      <p:sp>
        <p:nvSpPr>
          <p:cNvPr id="22" name="Footer Placeholder 21"/>
          <p:cNvSpPr>
            <a:spLocks noGrp="1"/>
          </p:cNvSpPr>
          <p:nvPr>
            <p:ph type="ftr" sz="quarter" idx="3"/>
          </p:nvPr>
        </p:nvSpPr>
        <p:spPr>
          <a:xfrm>
            <a:off x="3556000" y="6356350"/>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6400" y="6356350"/>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933DF99-38B8-4278-ABAE-40A957E9C799}" type="slidenum">
              <a:rPr lang="en-IN" smtClean="0"/>
            </a:fld>
            <a:endParaRPr lang="en-IN"/>
          </a:p>
        </p:txBody>
      </p:sp>
      <p:grpSp>
        <p:nvGrpSpPr>
          <p:cNvPr id="2" name="Group 1"/>
          <p:cNvGrpSpPr/>
          <p:nvPr/>
        </p:nvGrpSpPr>
        <p:grpSpPr>
          <a:xfrm>
            <a:off x="-25356" y="202408"/>
            <a:ext cx="12240731" cy="649224"/>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406400"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558128"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670560" y="4985590"/>
            <a:ext cx="10911840" cy="1051560"/>
          </a:xfrm>
          <a:prstGeom prst="rect">
            <a:avLst/>
          </a:prstGeom>
        </p:spPr>
        <p:txBody>
          <a:bodyPr vert="horz" anchor="b">
            <a:normAutofit/>
          </a:bodyPr>
          <a:lstStyle/>
          <a:p>
            <a:r>
              <a:rPr kumimoji="0" lang="en-US" smtClean="0"/>
              <a:t>Click to edit Master title style</a:t>
            </a:r>
            <a:endParaRPr kumimoji="0" lang="en-US"/>
          </a:p>
        </p:txBody>
      </p:sp>
      <p:sp>
        <p:nvSpPr>
          <p:cNvPr id="4" name="Text Placeholder 3"/>
          <p:cNvSpPr>
            <a:spLocks noGrp="1"/>
          </p:cNvSpPr>
          <p:nvPr>
            <p:ph type="body" idx="1"/>
          </p:nvPr>
        </p:nvSpPr>
        <p:spPr>
          <a:xfrm>
            <a:off x="670560" y="530352"/>
            <a:ext cx="10911840" cy="4187952"/>
          </a:xfrm>
          <a:prstGeom prst="rect">
            <a:avLst/>
          </a:prstGeom>
        </p:spPr>
        <p:txBody>
          <a:bodyPr vert="horz" lIns="182880" tIns="91440">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5035104" y="6111875"/>
            <a:ext cx="3048000" cy="365125"/>
          </a:xfrm>
          <a:prstGeom prst="rect">
            <a:avLst/>
          </a:prstGeom>
        </p:spPr>
        <p:txBody>
          <a:bodyPr vert="horz" anchor="b"/>
          <a:lstStyle>
            <a:lvl1pPr algn="r" eaLnBrk="1" latinLnBrk="0" hangingPunct="1">
              <a:defRPr kumimoji="0" sz="1000">
                <a:solidFill>
                  <a:schemeClr val="bg2">
                    <a:shade val="50000"/>
                  </a:schemeClr>
                </a:solidFill>
              </a:defRPr>
            </a:lvl1pPr>
          </a:lstStyle>
          <a:p>
            <a:fld id="{D276AB89-47A0-4144-8523-B274FA246422}" type="datetime1">
              <a:rPr lang="en-US" smtClean="0"/>
            </a:fld>
            <a:endParaRPr lang="en-IN"/>
          </a:p>
        </p:txBody>
      </p:sp>
      <p:sp>
        <p:nvSpPr>
          <p:cNvPr id="18" name="Footer Placeholder 17"/>
          <p:cNvSpPr>
            <a:spLocks noGrp="1"/>
          </p:cNvSpPr>
          <p:nvPr>
            <p:ph type="ftr" sz="quarter" idx="3"/>
          </p:nvPr>
        </p:nvSpPr>
        <p:spPr>
          <a:xfrm>
            <a:off x="8083104" y="6111875"/>
            <a:ext cx="3048000" cy="365125"/>
          </a:xfrm>
          <a:prstGeom prst="rect">
            <a:avLst/>
          </a:prstGeom>
        </p:spPr>
        <p:txBody>
          <a:bodyPr vert="horz" anchor="b"/>
          <a:lstStyle>
            <a:lvl1pPr algn="l" eaLnBrk="1" latinLnBrk="0" hangingPunct="1">
              <a:defRPr kumimoji="0" sz="1000">
                <a:solidFill>
                  <a:schemeClr val="bg2">
                    <a:shade val="50000"/>
                  </a:schemeClr>
                </a:solidFill>
              </a:defRPr>
            </a:lvl1pPr>
          </a:lstStyle>
          <a:p>
            <a:endParaRPr lang="en-IN"/>
          </a:p>
        </p:txBody>
      </p:sp>
      <p:sp>
        <p:nvSpPr>
          <p:cNvPr id="5" name="Slide Number Placeholder 4"/>
          <p:cNvSpPr>
            <a:spLocks noGrp="1"/>
          </p:cNvSpPr>
          <p:nvPr>
            <p:ph type="sldNum" sz="quarter" idx="4"/>
          </p:nvPr>
        </p:nvSpPr>
        <p:spPr>
          <a:xfrm>
            <a:off x="11131104" y="6111875"/>
            <a:ext cx="609600" cy="365125"/>
          </a:xfrm>
          <a:prstGeom prst="rect">
            <a:avLst/>
          </a:prstGeom>
        </p:spPr>
        <p:txBody>
          <a:bodyPr vert="horz" anchor="b"/>
          <a:lstStyle>
            <a:lvl1pPr algn="r" eaLnBrk="1" latinLnBrk="0" hangingPunct="1">
              <a:defRPr kumimoji="0" sz="1000">
                <a:solidFill>
                  <a:schemeClr val="bg2">
                    <a:shade val="50000"/>
                  </a:schemeClr>
                </a:solidFill>
              </a:defRPr>
            </a:lvl1pPr>
          </a:lstStyle>
          <a:p>
            <a:fld id="{7933DF99-38B8-4278-ABAE-40A957E9C799}"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p:titleStyle>
    <p:bodyStyle>
      <a:lvl1pPr marL="265430" indent="-265430" algn="l" rtl="0" eaLnBrk="1" latinLnBrk="0" hangingPunct="1">
        <a:spcBef>
          <a:spcPts val="250"/>
        </a:spcBef>
        <a:buClr>
          <a:schemeClr val="accent1"/>
        </a:buClr>
        <a:buSzPct val="80000"/>
        <a:buFont typeface="Wingdings 2" panose="05020102010507070707"/>
        <a:buChar char=""/>
        <a:defRPr kumimoji="0" sz="2800" kern="1200">
          <a:solidFill>
            <a:schemeClr val="tx1"/>
          </a:solidFill>
          <a:effectLst/>
          <a:latin typeface="+mn-lt"/>
          <a:ea typeface="+mn-ea"/>
          <a:cs typeface="+mn-cs"/>
        </a:defRPr>
      </a:lvl1pPr>
      <a:lvl2pPr marL="548640" indent="-201295" algn="l" rtl="0" eaLnBrk="1" latinLnBrk="0" hangingPunct="1">
        <a:spcBef>
          <a:spcPts val="250"/>
        </a:spcBef>
        <a:buClr>
          <a:schemeClr val="accent1"/>
        </a:buClr>
        <a:buSzPct val="100000"/>
        <a:buFont typeface="Verdana" panose="020B0604030504040204"/>
        <a:buChar char="◦"/>
        <a:defRPr kumimoji="0" sz="2400" kern="1200">
          <a:solidFill>
            <a:schemeClr val="tx1"/>
          </a:solidFill>
          <a:latin typeface="+mn-lt"/>
          <a:ea typeface="+mn-ea"/>
          <a:cs typeface="+mn-cs"/>
        </a:defRPr>
      </a:lvl2pPr>
      <a:lvl3pPr marL="786130" indent="-182880" algn="l" rtl="0" eaLnBrk="1" latinLnBrk="0" hangingPunct="1">
        <a:spcBef>
          <a:spcPts val="250"/>
        </a:spcBef>
        <a:buClr>
          <a:schemeClr val="accent2">
            <a:tint val="85000"/>
            <a:satMod val="285000"/>
          </a:schemeClr>
        </a:buClr>
        <a:buSzPct val="100000"/>
        <a:buFont typeface="Wingdings 2" panose="05020102010507070707"/>
        <a:buChar char=""/>
        <a:defRPr kumimoji="0" sz="2200" kern="1200">
          <a:solidFill>
            <a:schemeClr val="tx1"/>
          </a:solidFill>
          <a:latin typeface="+mn-lt"/>
          <a:ea typeface="+mn-ea"/>
          <a:cs typeface="+mn-cs"/>
        </a:defRPr>
      </a:lvl3pPr>
      <a:lvl4pPr marL="1024255" indent="-182880" algn="l" rtl="0" eaLnBrk="1" latinLnBrk="0" hangingPunct="1">
        <a:spcBef>
          <a:spcPts val="230"/>
        </a:spcBef>
        <a:buClr>
          <a:schemeClr val="accent2">
            <a:tint val="85000"/>
            <a:satMod val="285000"/>
          </a:schemeClr>
        </a:buClr>
        <a:buSzPct val="112000"/>
        <a:buFont typeface="Verdana" panose="020B0604030504040204"/>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panose="05020102010507070707"/>
        <a:buChar char=""/>
        <a:defRPr kumimoji="0" sz="1800" kern="1200">
          <a:solidFill>
            <a:schemeClr val="tx1"/>
          </a:solidFill>
          <a:latin typeface="+mn-lt"/>
          <a:ea typeface="+mn-ea"/>
          <a:cs typeface="+mn-cs"/>
        </a:defRPr>
      </a:lvl5pPr>
      <a:lvl6pPr marL="1490345" indent="-182880" algn="l" rtl="0" eaLnBrk="1" latinLnBrk="0" hangingPunct="1">
        <a:spcBef>
          <a:spcPts val="250"/>
        </a:spcBef>
        <a:buClr>
          <a:schemeClr val="accent3">
            <a:tint val="85000"/>
            <a:satMod val="275000"/>
          </a:schemeClr>
        </a:buClr>
        <a:buSzPct val="100000"/>
        <a:buFont typeface="Verdana" panose="020B0604030504040204"/>
        <a:buChar char="◦"/>
        <a:defRPr kumimoji="0" sz="1700" kern="1200" baseline="0">
          <a:solidFill>
            <a:schemeClr val="tx1"/>
          </a:solidFill>
          <a:latin typeface="+mn-lt"/>
          <a:ea typeface="+mn-ea"/>
          <a:cs typeface="+mn-cs"/>
        </a:defRPr>
      </a:lvl6pPr>
      <a:lvl7pPr marL="1700530" indent="-182880" algn="l" rtl="0" eaLnBrk="1" latinLnBrk="0" hangingPunct="1">
        <a:spcBef>
          <a:spcPts val="255"/>
        </a:spcBef>
        <a:buClr>
          <a:schemeClr val="accent3">
            <a:tint val="85000"/>
            <a:satMod val="275000"/>
          </a:schemeClr>
        </a:buClr>
        <a:buSzPct val="100000"/>
        <a:buFont typeface="Wingdings 2" panose="05020102010507070707"/>
        <a:buChar char=""/>
        <a:defRPr kumimoji="0" sz="1500" kern="1200">
          <a:solidFill>
            <a:schemeClr val="tx1"/>
          </a:solidFill>
          <a:latin typeface="+mn-lt"/>
          <a:ea typeface="+mn-ea"/>
          <a:cs typeface="+mn-cs"/>
        </a:defRPr>
      </a:lvl7pPr>
      <a:lvl8pPr marL="1920240" indent="-182880" algn="l" rtl="0" eaLnBrk="1" latinLnBrk="0" hangingPunct="1">
        <a:spcBef>
          <a:spcPts val="255"/>
        </a:spcBef>
        <a:buClr>
          <a:schemeClr val="accent3">
            <a:tint val="85000"/>
            <a:satMod val="275000"/>
          </a:schemeClr>
        </a:buClr>
        <a:buSzPct val="100000"/>
        <a:buFont typeface="Verdana" panose="020B0604030504040204"/>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panose="05020102010507070707"/>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D276AB89-47A0-4144-8523-B274FA246422}" type="datetime1">
              <a:rPr lang="en-US" smtClean="0"/>
            </a:fld>
            <a:endParaRPr lang="en-IN"/>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IN"/>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7933DF99-38B8-4278-ABAE-40A957E9C799}"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hyperlink" Target="https://en.wikipedia.org/wiki/File:Internet_of_Things.svg" TargetMode="Externa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293" y="4990176"/>
            <a:ext cx="6858048" cy="1142984"/>
          </a:xfrm>
        </p:spPr>
        <p:txBody>
          <a:bodyPr>
            <a:normAutofit/>
          </a:bodyPr>
          <a:lstStyle/>
          <a:p>
            <a:pPr algn="ctr"/>
            <a:r>
              <a:rPr lang="en-IN" dirty="0" smtClean="0">
                <a:solidFill>
                  <a:srgbClr val="FF00FF"/>
                </a:solidFill>
              </a:rPr>
              <a:t>Internet of Things (</a:t>
            </a:r>
            <a:r>
              <a:rPr lang="en-IN" dirty="0" err="1" smtClean="0">
                <a:solidFill>
                  <a:srgbClr val="FF00FF"/>
                </a:solidFill>
              </a:rPr>
              <a:t>IoT</a:t>
            </a:r>
            <a:r>
              <a:rPr lang="en-IN" dirty="0" smtClean="0">
                <a:solidFill>
                  <a:srgbClr val="FF00FF"/>
                </a:solidFill>
              </a:rPr>
              <a:t>) </a:t>
            </a:r>
            <a:endParaRPr lang="en-IN" dirty="0">
              <a:solidFill>
                <a:schemeClr val="bg1"/>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pic>
        <p:nvPicPr>
          <p:cNvPr id="1026" name="Picture 2" descr="http://www.3g.co.uk/g_phones/large/internet-of-things-everything-you-need-to-know.jpg"/>
          <p:cNvPicPr>
            <a:picLocks noChangeAspect="1" noChangeArrowheads="1"/>
          </p:cNvPicPr>
          <p:nvPr/>
        </p:nvPicPr>
        <p:blipFill>
          <a:blip r:embed="rId1"/>
          <a:srcRect/>
          <a:stretch>
            <a:fillRect/>
          </a:stretch>
        </p:blipFill>
        <p:spPr bwMode="auto">
          <a:xfrm>
            <a:off x="3285787" y="767715"/>
            <a:ext cx="5621905" cy="407194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428604"/>
            <a:ext cx="8229600" cy="714372"/>
          </a:xfrm>
        </p:spPr>
        <p:txBody>
          <a:bodyPr>
            <a:normAutofit/>
          </a:bodyPr>
          <a:lstStyle/>
          <a:p>
            <a:pPr algn="ctr"/>
            <a:r>
              <a:rPr lang="en-IN" sz="4000" b="1" u="sng" dirty="0" err="1" smtClean="0">
                <a:solidFill>
                  <a:schemeClr val="tx1"/>
                </a:solidFill>
              </a:rPr>
              <a:t>IoT</a:t>
            </a:r>
            <a:r>
              <a:rPr lang="en-IN" sz="4000" b="1" u="sng" dirty="0" smtClean="0">
                <a:solidFill>
                  <a:schemeClr val="tx1"/>
                </a:solidFill>
              </a:rPr>
              <a:t> as a Network of Networks:</a:t>
            </a:r>
            <a:endParaRPr lang="en-IN" sz="4000" b="1" u="sng" dirty="0">
              <a:solidFill>
                <a:schemeClr val="tx1"/>
              </a:solidFill>
              <a:latin typeface="+mn-lt"/>
            </a:endParaRPr>
          </a:p>
        </p:txBody>
      </p:sp>
      <p:sp>
        <p:nvSpPr>
          <p:cNvPr id="1026" name="Rectangle 2"/>
          <p:cNvSpPr>
            <a:spLocks noChangeArrowheads="1"/>
          </p:cNvSpPr>
          <p:nvPr/>
        </p:nvSpPr>
        <p:spPr bwMode="auto">
          <a:xfrm>
            <a:off x="152400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sp>
        <p:nvSpPr>
          <p:cNvPr id="8" name="Rectangle 7"/>
          <p:cNvSpPr/>
          <p:nvPr/>
        </p:nvSpPr>
        <p:spPr>
          <a:xfrm>
            <a:off x="1809720" y="5371943"/>
            <a:ext cx="8286808" cy="1198880"/>
          </a:xfrm>
          <a:prstGeom prst="rect">
            <a:avLst/>
          </a:prstGeom>
        </p:spPr>
        <p:txBody>
          <a:bodyPr wrap="square">
            <a:spAutoFit/>
          </a:bodyPr>
          <a:lstStyle/>
          <a:p>
            <a:pPr algn="just"/>
            <a:r>
              <a:rPr lang="en-IN" sz="2400" dirty="0" smtClean="0"/>
              <a:t>These networks connected with added security, analytics, and management capabilities.  This will allow </a:t>
            </a:r>
            <a:r>
              <a:rPr lang="en-IN" sz="2400" dirty="0" err="1" smtClean="0"/>
              <a:t>IoT</a:t>
            </a:r>
            <a:r>
              <a:rPr lang="en-IN" sz="2400" dirty="0" smtClean="0"/>
              <a:t> to become even more powerful in what it can help people achieve.</a:t>
            </a:r>
            <a:endParaRPr lang="en-IN" sz="2400" dirty="0"/>
          </a:p>
        </p:txBody>
      </p:sp>
      <p:pic>
        <p:nvPicPr>
          <p:cNvPr id="9" name="Picture 8"/>
          <p:cNvPicPr/>
          <p:nvPr/>
        </p:nvPicPr>
        <p:blipFill>
          <a:blip r:embed="rId1"/>
          <a:srcRect/>
          <a:stretch>
            <a:fillRect/>
          </a:stretch>
        </p:blipFill>
        <p:spPr bwMode="auto">
          <a:xfrm>
            <a:off x="3444559" y="1181271"/>
            <a:ext cx="5437523" cy="40336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58" y="928678"/>
            <a:ext cx="8229600" cy="714372"/>
          </a:xfrm>
        </p:spPr>
        <p:txBody>
          <a:bodyPr>
            <a:normAutofit fontScale="90000"/>
          </a:bodyPr>
          <a:lstStyle/>
          <a:p>
            <a:pPr algn="ctr"/>
            <a:r>
              <a:rPr lang="en-IN" sz="4000" b="1" dirty="0" smtClean="0">
                <a:solidFill>
                  <a:srgbClr val="0000FF"/>
                </a:solidFill>
                <a:latin typeface="+mn-lt"/>
              </a:rPr>
              <a:t>Knowledge Management </a:t>
            </a:r>
            <a:r>
              <a:rPr lang="en-IN" sz="4000" b="1" dirty="0" smtClean="0">
                <a:solidFill>
                  <a:schemeClr val="tx1"/>
                </a:solidFill>
                <a:latin typeface="+mn-lt"/>
              </a:rPr>
              <a:t>– </a:t>
            </a:r>
            <a:br>
              <a:rPr lang="en-IN" sz="4000" b="1" dirty="0" smtClean="0">
                <a:solidFill>
                  <a:schemeClr val="tx1"/>
                </a:solidFill>
                <a:latin typeface="+mn-lt"/>
              </a:rPr>
            </a:br>
            <a:r>
              <a:rPr lang="en-IN" sz="4000" b="1" dirty="0" smtClean="0">
                <a:solidFill>
                  <a:schemeClr val="tx1"/>
                </a:solidFill>
                <a:latin typeface="+mn-lt"/>
              </a:rPr>
              <a:t>Turning Data into Wisdom</a:t>
            </a:r>
            <a:endParaRPr lang="en-IN" sz="4000" b="1" dirty="0">
              <a:solidFill>
                <a:schemeClr val="tx1"/>
              </a:solidFill>
              <a:latin typeface="+mn-lt"/>
            </a:endParaRPr>
          </a:p>
        </p:txBody>
      </p:sp>
      <p:sp>
        <p:nvSpPr>
          <p:cNvPr id="1026" name="Rectangle 2"/>
          <p:cNvSpPr>
            <a:spLocks noChangeArrowheads="1"/>
          </p:cNvSpPr>
          <p:nvPr/>
        </p:nvSpPr>
        <p:spPr bwMode="auto">
          <a:xfrm>
            <a:off x="152400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sp>
        <p:nvSpPr>
          <p:cNvPr id="8" name="Rectangle 7"/>
          <p:cNvSpPr/>
          <p:nvPr/>
        </p:nvSpPr>
        <p:spPr>
          <a:xfrm>
            <a:off x="1809720" y="5929330"/>
            <a:ext cx="8286808" cy="829945"/>
          </a:xfrm>
          <a:prstGeom prst="rect">
            <a:avLst/>
          </a:prstGeom>
        </p:spPr>
        <p:txBody>
          <a:bodyPr wrap="square">
            <a:spAutoFit/>
          </a:bodyPr>
          <a:lstStyle/>
          <a:p>
            <a:pPr algn="just"/>
            <a:r>
              <a:rPr lang="en-IN" sz="2400" dirty="0" smtClean="0"/>
              <a:t>The more data that is created, the better understanding and wisdom people can obtain.</a:t>
            </a:r>
            <a:endParaRPr lang="en-IN" sz="2400" dirty="0"/>
          </a:p>
        </p:txBody>
      </p:sp>
      <p:pic>
        <p:nvPicPr>
          <p:cNvPr id="7" name="Picture 6"/>
          <p:cNvPicPr/>
          <p:nvPr/>
        </p:nvPicPr>
        <p:blipFill>
          <a:blip r:embed="rId1"/>
          <a:srcRect l="7764" t="8135" r="7457" b="16055"/>
          <a:stretch>
            <a:fillRect/>
          </a:stretch>
        </p:blipFill>
        <p:spPr bwMode="auto">
          <a:xfrm>
            <a:off x="2452663" y="1785926"/>
            <a:ext cx="7000923" cy="39290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58" y="-71454"/>
            <a:ext cx="8229600" cy="714372"/>
          </a:xfrm>
        </p:spPr>
        <p:txBody>
          <a:bodyPr>
            <a:normAutofit/>
          </a:bodyPr>
          <a:lstStyle/>
          <a:p>
            <a:pPr algn="ctr"/>
            <a:r>
              <a:rPr lang="en-IN" sz="4000" b="1" dirty="0" smtClean="0">
                <a:solidFill>
                  <a:srgbClr val="0000FF"/>
                </a:solidFill>
                <a:latin typeface="+mn-lt"/>
              </a:rPr>
              <a:t>The Future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152400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sp>
        <p:nvSpPr>
          <p:cNvPr id="8" name="Rectangle 7"/>
          <p:cNvSpPr/>
          <p:nvPr/>
        </p:nvSpPr>
        <p:spPr>
          <a:xfrm>
            <a:off x="1809720" y="6182045"/>
            <a:ext cx="8286808" cy="460375"/>
          </a:xfrm>
          <a:prstGeom prst="rect">
            <a:avLst/>
          </a:prstGeom>
        </p:spPr>
        <p:txBody>
          <a:bodyPr wrap="square">
            <a:spAutoFit/>
          </a:bodyPr>
          <a:lstStyle/>
          <a:p>
            <a:pPr algn="ctr"/>
            <a:r>
              <a:rPr lang="en-IN" sz="2400" b="1" i="1" dirty="0" smtClean="0">
                <a:solidFill>
                  <a:srgbClr val="0000FF"/>
                </a:solidFill>
              </a:rPr>
              <a:t>"The Sky's not the limit. It's only the beginning with </a:t>
            </a:r>
            <a:r>
              <a:rPr lang="en-IN" sz="2400" b="1" i="1" dirty="0" err="1" smtClean="0">
                <a:solidFill>
                  <a:srgbClr val="0000FF"/>
                </a:solidFill>
              </a:rPr>
              <a:t>IoT</a:t>
            </a:r>
            <a:r>
              <a:rPr lang="en-IN" sz="2400" b="1" i="1" dirty="0" smtClean="0">
                <a:solidFill>
                  <a:srgbClr val="0000FF"/>
                </a:solidFill>
              </a:rPr>
              <a:t>."</a:t>
            </a:r>
            <a:endParaRPr lang="en-IN" sz="2400" b="1" dirty="0">
              <a:solidFill>
                <a:srgbClr val="0000FF"/>
              </a:solidFill>
            </a:endParaRPr>
          </a:p>
        </p:txBody>
      </p:sp>
      <p:pic>
        <p:nvPicPr>
          <p:cNvPr id="9" name="Picture 8"/>
          <p:cNvPicPr/>
          <p:nvPr/>
        </p:nvPicPr>
        <p:blipFill>
          <a:blip r:embed="rId1"/>
          <a:srcRect l="15743" t="12311" r="17141" b="5471"/>
          <a:stretch>
            <a:fillRect/>
          </a:stretch>
        </p:blipFill>
        <p:spPr bwMode="auto">
          <a:xfrm>
            <a:off x="2238348" y="1000108"/>
            <a:ext cx="7500990" cy="48577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58" y="-71454"/>
            <a:ext cx="8229600" cy="714372"/>
          </a:xfrm>
        </p:spPr>
        <p:txBody>
          <a:bodyPr>
            <a:normAutofit/>
          </a:bodyPr>
          <a:lstStyle/>
          <a:p>
            <a:pPr algn="ctr"/>
            <a:r>
              <a:rPr lang="en-IN" sz="4000" b="1" dirty="0" smtClean="0">
                <a:solidFill>
                  <a:srgbClr val="0000FF"/>
                </a:solidFill>
                <a:latin typeface="+mn-lt"/>
              </a:rPr>
              <a:t>The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152400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sp>
        <p:nvSpPr>
          <p:cNvPr id="8" name="Rectangle 7"/>
          <p:cNvSpPr/>
          <p:nvPr/>
        </p:nvSpPr>
        <p:spPr>
          <a:xfrm>
            <a:off x="1809720" y="5929330"/>
            <a:ext cx="8286808" cy="829945"/>
          </a:xfrm>
          <a:prstGeom prst="rect">
            <a:avLst/>
          </a:prstGeom>
        </p:spPr>
        <p:txBody>
          <a:bodyPr wrap="square">
            <a:spAutoFit/>
          </a:bodyPr>
          <a:lstStyle/>
          <a:p>
            <a:pPr algn="ctr"/>
            <a:r>
              <a:rPr lang="en-IN" sz="2400" dirty="0" smtClean="0"/>
              <a:t>GE’s estimates on potential of just ONE percent savings applied using </a:t>
            </a:r>
            <a:r>
              <a:rPr lang="en-IN" sz="2400" dirty="0" err="1" smtClean="0"/>
              <a:t>IoT</a:t>
            </a:r>
            <a:r>
              <a:rPr lang="en-IN" sz="2400" dirty="0" smtClean="0"/>
              <a:t> across global industry sectors.</a:t>
            </a:r>
            <a:endParaRPr lang="en-IN" sz="2400" dirty="0"/>
          </a:p>
        </p:txBody>
      </p:sp>
      <p:pic>
        <p:nvPicPr>
          <p:cNvPr id="7" name="Picture 6"/>
          <p:cNvPicPr/>
          <p:nvPr/>
        </p:nvPicPr>
        <p:blipFill>
          <a:blip r:embed="rId1"/>
          <a:srcRect l="16407" t="12969" r="17260" b="7680"/>
          <a:stretch>
            <a:fillRect/>
          </a:stretch>
        </p:blipFill>
        <p:spPr bwMode="auto">
          <a:xfrm>
            <a:off x="2666976" y="785794"/>
            <a:ext cx="6715172" cy="50006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58" y="571480"/>
            <a:ext cx="8229600" cy="714372"/>
          </a:xfrm>
        </p:spPr>
        <p:txBody>
          <a:bodyPr>
            <a:normAutofit fontScale="90000"/>
          </a:bodyPr>
          <a:lstStyle/>
          <a:p>
            <a:pPr algn="ctr"/>
            <a:r>
              <a:rPr lang="en-IN" sz="4000" b="1" dirty="0" smtClean="0">
                <a:solidFill>
                  <a:srgbClr val="0000FF"/>
                </a:solidFill>
                <a:latin typeface="+mn-lt"/>
              </a:rPr>
              <a:t>Unlock the Massive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152400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pic>
        <p:nvPicPr>
          <p:cNvPr id="3" name="Picture 2"/>
          <p:cNvPicPr>
            <a:picLocks noChangeAspect="1" noChangeArrowheads="1"/>
          </p:cNvPicPr>
          <p:nvPr/>
        </p:nvPicPr>
        <p:blipFill>
          <a:blip r:embed="rId1"/>
          <a:srcRect l="19336" t="27343" r="20898" b="18945"/>
          <a:stretch>
            <a:fillRect/>
          </a:stretch>
        </p:blipFill>
        <p:spPr bwMode="auto">
          <a:xfrm>
            <a:off x="2452662" y="1785926"/>
            <a:ext cx="7286676" cy="392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58" y="571480"/>
            <a:ext cx="8229600" cy="714372"/>
          </a:xfrm>
        </p:spPr>
        <p:txBody>
          <a:bodyPr>
            <a:normAutofit/>
          </a:bodyPr>
          <a:lstStyle/>
          <a:p>
            <a:pPr algn="ctr"/>
            <a:r>
              <a:rPr lang="en-IN" sz="4000" b="1" dirty="0" smtClean="0">
                <a:solidFill>
                  <a:srgbClr val="0000FF"/>
                </a:solidFill>
                <a:latin typeface="+mn-lt"/>
              </a:rPr>
              <a:t>Technology roadmap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152400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pic>
        <p:nvPicPr>
          <p:cNvPr id="9" name="Picture 8" descr="https://upload.wikimedia.org/wikipedia/commons/thumb/9/9b/Internet_of_Things.svg/450px-Internet_of_Things.svg.png">
            <a:hlinkClick r:id="rId1"/>
          </p:cNvPr>
          <p:cNvPicPr/>
          <p:nvPr/>
        </p:nvPicPr>
        <p:blipFill>
          <a:blip r:embed="rId2"/>
          <a:srcRect/>
          <a:stretch>
            <a:fillRect/>
          </a:stretch>
        </p:blipFill>
        <p:spPr bwMode="auto">
          <a:xfrm>
            <a:off x="2024034" y="1714488"/>
            <a:ext cx="8072494" cy="47149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428612"/>
            <a:ext cx="8229600" cy="714372"/>
          </a:xfrm>
        </p:spPr>
        <p:txBody>
          <a:bodyPr>
            <a:normAutofit/>
          </a:bodyPr>
          <a:lstStyle/>
          <a:p>
            <a:pPr algn="ctr"/>
            <a:r>
              <a:rPr lang="en-IN" sz="3600" b="1" u="sng" dirty="0" smtClean="0">
                <a:solidFill>
                  <a:srgbClr val="7030A0"/>
                </a:solidFill>
              </a:rPr>
              <a:t>Applications of </a:t>
            </a:r>
            <a:r>
              <a:rPr lang="en-IN" sz="3600" b="1" u="sng" dirty="0" err="1" smtClean="0">
                <a:solidFill>
                  <a:srgbClr val="7030A0"/>
                </a:solidFill>
              </a:rPr>
              <a:t>IoT</a:t>
            </a:r>
            <a:endParaRPr lang="en-IN" sz="4000" b="1" i="1" dirty="0">
              <a:solidFill>
                <a:srgbClr val="7030A0"/>
              </a:solidFill>
            </a:endParaRPr>
          </a:p>
        </p:txBody>
      </p:sp>
      <p:sp>
        <p:nvSpPr>
          <p:cNvPr id="6" name="Content Placeholder 4"/>
          <p:cNvSpPr>
            <a:spLocks noGrp="1"/>
          </p:cNvSpPr>
          <p:nvPr>
            <p:ph idx="1"/>
          </p:nvPr>
        </p:nvSpPr>
        <p:spPr>
          <a:xfrm>
            <a:off x="1981200" y="6215082"/>
            <a:ext cx="8229600" cy="445678"/>
          </a:xfrm>
        </p:spPr>
        <p:txBody>
          <a:bodyPr>
            <a:normAutofit/>
          </a:bodyPr>
          <a:lstStyle/>
          <a:p>
            <a:pPr>
              <a:buNone/>
            </a:pPr>
            <a:r>
              <a:rPr lang="en-IN" sz="2200" i="1" dirty="0" smtClean="0"/>
              <a:t>	</a:t>
            </a:r>
            <a:r>
              <a:rPr lang="en-IN" sz="2200" b="1" i="1" dirty="0" smtClean="0">
                <a:solidFill>
                  <a:srgbClr val="0000FF"/>
                </a:solidFill>
              </a:rPr>
              <a:t> "The Ultimate Goal of IOT is to Automate Human Life."</a:t>
            </a:r>
            <a:endParaRPr lang="en-IN" sz="2200" dirty="0" smtClean="0">
              <a:solidFill>
                <a:srgbClr val="0000FF"/>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dirty="0"/>
          </a:p>
        </p:txBody>
      </p:sp>
      <p:pic>
        <p:nvPicPr>
          <p:cNvPr id="7" name="Picture 6" descr="http://kpcbweb2.s3.amazonaws.com/content/710/original_aefd15169aaebd3f037b5ed672db6de1.png"/>
          <p:cNvPicPr/>
          <p:nvPr/>
        </p:nvPicPr>
        <p:blipFill>
          <a:blip r:embed="rId1"/>
          <a:srcRect b="3468"/>
          <a:stretch>
            <a:fillRect/>
          </a:stretch>
        </p:blipFill>
        <p:spPr bwMode="auto">
          <a:xfrm>
            <a:off x="2881290" y="1285860"/>
            <a:ext cx="6072230" cy="47863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804" y="367442"/>
            <a:ext cx="8229600" cy="775542"/>
          </a:xfrm>
        </p:spPr>
        <p:txBody>
          <a:bodyPr>
            <a:normAutofit/>
          </a:bodyPr>
          <a:lstStyle/>
          <a:p>
            <a:pPr algn="ctr"/>
            <a:r>
              <a:rPr lang="en-IN" sz="4000" b="1" u="sng" dirty="0" smtClean="0">
                <a:solidFill>
                  <a:srgbClr val="7030A0"/>
                </a:solidFill>
              </a:rPr>
              <a:t>Few Applications of </a:t>
            </a:r>
            <a:r>
              <a:rPr lang="en-IN" sz="4000" b="1" u="sng" dirty="0" err="1" smtClean="0">
                <a:solidFill>
                  <a:srgbClr val="7030A0"/>
                </a:solidFill>
              </a:rPr>
              <a:t>IoT</a:t>
            </a:r>
            <a:endParaRPr lang="en-IN" sz="4000" b="1" u="sng" dirty="0">
              <a:solidFill>
                <a:srgbClr val="00B050"/>
              </a:solidFill>
            </a:endParaRPr>
          </a:p>
        </p:txBody>
      </p:sp>
      <p:sp>
        <p:nvSpPr>
          <p:cNvPr id="3" name="Content Placeholder 2"/>
          <p:cNvSpPr>
            <a:spLocks noGrp="1"/>
          </p:cNvSpPr>
          <p:nvPr>
            <p:ph idx="1"/>
          </p:nvPr>
        </p:nvSpPr>
        <p:spPr>
          <a:xfrm>
            <a:off x="1952596" y="1285860"/>
            <a:ext cx="8229600" cy="5429288"/>
          </a:xfrm>
        </p:spPr>
        <p:txBody>
          <a:bodyPr>
            <a:normAutofit lnSpcReduction="10000"/>
          </a:bodyPr>
          <a:lstStyle/>
          <a:p>
            <a:pPr algn="just">
              <a:buClr>
                <a:srgbClr val="0000FF"/>
              </a:buClr>
              <a:buFont typeface="Wingdings" panose="05000000000000000000" pitchFamily="2" charset="2"/>
              <a:buChar char="ü"/>
            </a:pPr>
            <a:r>
              <a:rPr lang="en-IN" sz="2800" dirty="0" smtClean="0"/>
              <a:t>Building and Home automation</a:t>
            </a:r>
            <a:endParaRPr lang="en-IN" sz="2800" dirty="0" smtClean="0"/>
          </a:p>
          <a:p>
            <a:pPr algn="just">
              <a:buClr>
                <a:srgbClr val="0000FF"/>
              </a:buClr>
              <a:buFont typeface="Wingdings" panose="05000000000000000000" pitchFamily="2" charset="2"/>
              <a:buChar char="ü"/>
            </a:pPr>
            <a:r>
              <a:rPr lang="en-IN" sz="2800" dirty="0" smtClean="0"/>
              <a:t>Manufacturing</a:t>
            </a:r>
            <a:endParaRPr lang="en-IN" sz="2800" dirty="0" smtClean="0"/>
          </a:p>
          <a:p>
            <a:pPr algn="just">
              <a:buClr>
                <a:srgbClr val="0000FF"/>
              </a:buClr>
              <a:buFont typeface="Wingdings" panose="05000000000000000000" pitchFamily="2" charset="2"/>
              <a:buChar char="ü"/>
            </a:pPr>
            <a:r>
              <a:rPr lang="en-IN" sz="2800" dirty="0" smtClean="0"/>
              <a:t>Medical and Healthcare systems</a:t>
            </a:r>
            <a:endParaRPr lang="en-IN" sz="2800" dirty="0" smtClean="0"/>
          </a:p>
          <a:p>
            <a:pPr algn="just">
              <a:buClr>
                <a:srgbClr val="0000FF"/>
              </a:buClr>
              <a:buFont typeface="Wingdings" panose="05000000000000000000" pitchFamily="2" charset="2"/>
              <a:buChar char="ü"/>
            </a:pPr>
            <a:r>
              <a:rPr lang="en-IN" sz="2800" dirty="0" smtClean="0"/>
              <a:t>Media</a:t>
            </a:r>
            <a:endParaRPr lang="en-IN" sz="2800" dirty="0" smtClean="0"/>
          </a:p>
          <a:p>
            <a:pPr algn="just">
              <a:buClr>
                <a:srgbClr val="0000FF"/>
              </a:buClr>
              <a:buFont typeface="Wingdings" panose="05000000000000000000" pitchFamily="2" charset="2"/>
              <a:buChar char="ü"/>
            </a:pPr>
            <a:r>
              <a:rPr lang="en-IN" sz="2800" dirty="0" smtClean="0"/>
              <a:t>Environmental monitoring</a:t>
            </a:r>
            <a:endParaRPr lang="en-IN" sz="2800" dirty="0" smtClean="0"/>
          </a:p>
          <a:p>
            <a:pPr algn="just">
              <a:buClr>
                <a:srgbClr val="0000FF"/>
              </a:buClr>
              <a:buFont typeface="Wingdings" panose="05000000000000000000" pitchFamily="2" charset="2"/>
              <a:buChar char="ü"/>
            </a:pPr>
            <a:r>
              <a:rPr lang="en-IN" sz="2800" dirty="0" smtClean="0"/>
              <a:t>Infrastructure management</a:t>
            </a:r>
            <a:endParaRPr lang="en-IN" sz="2800" dirty="0" smtClean="0"/>
          </a:p>
          <a:p>
            <a:pPr algn="just">
              <a:buClr>
                <a:srgbClr val="0000FF"/>
              </a:buClr>
              <a:buFont typeface="Wingdings" panose="05000000000000000000" pitchFamily="2" charset="2"/>
              <a:buChar char="ü"/>
            </a:pPr>
            <a:r>
              <a:rPr lang="en-IN" sz="2800" dirty="0" smtClean="0"/>
              <a:t>Energy management</a:t>
            </a:r>
            <a:endParaRPr lang="en-IN" sz="2800" dirty="0" smtClean="0"/>
          </a:p>
          <a:p>
            <a:pPr algn="just">
              <a:buClr>
                <a:srgbClr val="0000FF"/>
              </a:buClr>
              <a:buFont typeface="Wingdings" panose="05000000000000000000" pitchFamily="2" charset="2"/>
              <a:buChar char="ü"/>
            </a:pPr>
            <a:r>
              <a:rPr lang="en-IN" sz="2800" dirty="0" smtClean="0"/>
              <a:t>Transportation</a:t>
            </a:r>
            <a:endParaRPr lang="en-IN" sz="2800" dirty="0" smtClean="0"/>
          </a:p>
          <a:p>
            <a:pPr algn="just">
              <a:buClr>
                <a:srgbClr val="0000FF"/>
              </a:buClr>
              <a:buFont typeface="Wingdings" panose="05000000000000000000" pitchFamily="2" charset="2"/>
              <a:buChar char="ü"/>
            </a:pPr>
            <a:r>
              <a:rPr lang="en-IN" sz="2800" dirty="0" smtClean="0"/>
              <a:t>Better quality of life for elderly</a:t>
            </a:r>
            <a:endParaRPr lang="en-IN" sz="2800" dirty="0" smtClean="0"/>
          </a:p>
          <a:p>
            <a:pPr algn="just">
              <a:buClr>
                <a:srgbClr val="0000FF"/>
              </a:buClr>
              <a:buFont typeface="Wingdings" panose="05000000000000000000" pitchFamily="2" charset="2"/>
              <a:buChar char="ü"/>
            </a:pPr>
            <a:r>
              <a:rPr lang="en-IN" sz="2800" dirty="0" smtClean="0"/>
              <a:t>... ... ...</a:t>
            </a:r>
            <a:endParaRPr lang="en-IN" sz="2800" b="1" i="1" dirty="0" smtClean="0">
              <a:solidFill>
                <a:srgbClr val="0000FF"/>
              </a:solidFill>
            </a:endParaRPr>
          </a:p>
          <a:p>
            <a:pPr algn="ctr">
              <a:buClr>
                <a:srgbClr val="0000FF"/>
              </a:buClr>
              <a:buNone/>
            </a:pPr>
            <a:r>
              <a:rPr lang="en-IN" sz="2800" b="1" i="1" dirty="0" smtClean="0">
                <a:solidFill>
                  <a:srgbClr val="0000FF"/>
                </a:solidFill>
              </a:rPr>
              <a:t>You name it, and you will have it in </a:t>
            </a:r>
            <a:r>
              <a:rPr lang="en-IN" sz="2800" b="1" i="1" dirty="0" err="1" smtClean="0">
                <a:solidFill>
                  <a:srgbClr val="0000FF"/>
                </a:solidFill>
              </a:rPr>
              <a:t>IoT</a:t>
            </a:r>
            <a:r>
              <a:rPr lang="en-IN" sz="2800" b="1" i="1" dirty="0" smtClean="0">
                <a:solidFill>
                  <a:srgbClr val="0000FF"/>
                </a:solidFill>
              </a:rPr>
              <a:t>!</a:t>
            </a:r>
            <a:endParaRPr lang="en-IN" sz="2800" dirty="0" smtClean="0"/>
          </a:p>
          <a:p>
            <a:pPr algn="just">
              <a:buClr>
                <a:srgbClr val="0000FF"/>
              </a:buClr>
              <a:buFont typeface="Wingdings" panose="05000000000000000000" pitchFamily="2" charset="2"/>
              <a:buChar char="ü"/>
            </a:pPr>
            <a:endParaRPr lang="en-IN" sz="2800" dirty="0" smtClean="0"/>
          </a:p>
          <a:p>
            <a:pPr algn="just">
              <a:buClr>
                <a:srgbClr val="0000FF"/>
              </a:buClr>
              <a:buFont typeface="Wingdings" panose="05000000000000000000" pitchFamily="2" charset="2"/>
              <a:buChar char="ü"/>
            </a:pP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pic>
        <p:nvPicPr>
          <p:cNvPr id="2050" name="Picture 2"/>
          <p:cNvPicPr>
            <a:picLocks noChangeAspect="1" noChangeArrowheads="1"/>
          </p:cNvPicPr>
          <p:nvPr/>
        </p:nvPicPr>
        <p:blipFill>
          <a:blip r:embed="rId1"/>
          <a:srcRect/>
          <a:stretch>
            <a:fillRect/>
          </a:stretch>
        </p:blipFill>
        <p:spPr bwMode="auto">
          <a:xfrm>
            <a:off x="2024066" y="-4433"/>
            <a:ext cx="8001024" cy="68624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pic>
        <p:nvPicPr>
          <p:cNvPr id="3075" name="Picture 3"/>
          <p:cNvPicPr>
            <a:picLocks noChangeAspect="1" noChangeArrowheads="1"/>
          </p:cNvPicPr>
          <p:nvPr/>
        </p:nvPicPr>
        <p:blipFill>
          <a:blip r:embed="rId1"/>
          <a:srcRect l="18945" t="16797" r="20117" b="11914"/>
          <a:stretch>
            <a:fillRect/>
          </a:stretch>
        </p:blipFill>
        <p:spPr bwMode="auto">
          <a:xfrm>
            <a:off x="1524000" y="11011"/>
            <a:ext cx="9144000" cy="64183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72" y="-71462"/>
            <a:ext cx="8229600" cy="796086"/>
          </a:xfrm>
        </p:spPr>
        <p:txBody>
          <a:bodyPr>
            <a:normAutofit/>
          </a:bodyPr>
          <a:lstStyle/>
          <a:p>
            <a:pPr algn="ctr"/>
            <a:r>
              <a:rPr lang="en-IN" sz="4000" b="1" dirty="0" smtClean="0">
                <a:solidFill>
                  <a:schemeClr val="tx1"/>
                </a:solidFill>
              </a:rPr>
              <a:t>Plan of Presentation</a:t>
            </a:r>
            <a:endParaRPr lang="en-IN" sz="5400" dirty="0">
              <a:solidFill>
                <a:schemeClr val="tx1"/>
              </a:solidFill>
            </a:endParaRPr>
          </a:p>
        </p:txBody>
      </p:sp>
      <p:sp>
        <p:nvSpPr>
          <p:cNvPr id="3" name="Content Placeholder 2"/>
          <p:cNvSpPr>
            <a:spLocks noGrp="1"/>
          </p:cNvSpPr>
          <p:nvPr>
            <p:ph idx="1"/>
          </p:nvPr>
        </p:nvSpPr>
        <p:spPr>
          <a:xfrm>
            <a:off x="1952596" y="928694"/>
            <a:ext cx="8229600" cy="5715016"/>
          </a:xfrm>
        </p:spPr>
        <p:txBody>
          <a:bodyPr>
            <a:normAutofit fontScale="92500" lnSpcReduction="20000"/>
          </a:bodyPr>
          <a:lstStyle/>
          <a:p>
            <a:pPr lvl="0" algn="just">
              <a:lnSpc>
                <a:spcPct val="150000"/>
              </a:lnSpc>
              <a:buClr>
                <a:srgbClr val="FF00FF"/>
              </a:buClr>
              <a:buFont typeface="Wingdings" panose="05000000000000000000" pitchFamily="2" charset="2"/>
              <a:buChar char="Ø"/>
            </a:pPr>
            <a:r>
              <a:rPr lang="en-IN" dirty="0" smtClean="0">
                <a:solidFill>
                  <a:srgbClr val="0000FF"/>
                </a:solidFill>
              </a:rPr>
              <a:t>What is Internet of Things?</a:t>
            </a:r>
            <a:endParaRPr lang="en-IN" dirty="0" smtClean="0">
              <a:solidFill>
                <a:srgbClr val="0000FF"/>
              </a:solidFill>
            </a:endParaRPr>
          </a:p>
          <a:p>
            <a:pPr lvl="0" algn="just">
              <a:lnSpc>
                <a:spcPct val="150000"/>
              </a:lnSpc>
              <a:buClr>
                <a:srgbClr val="FF00FF"/>
              </a:buClr>
              <a:buFont typeface="Wingdings" panose="05000000000000000000" pitchFamily="2" charset="2"/>
              <a:buChar char="Ø"/>
            </a:pPr>
            <a:r>
              <a:rPr lang="en-IN" dirty="0" smtClean="0">
                <a:solidFill>
                  <a:srgbClr val="0000FF"/>
                </a:solidFill>
              </a:rPr>
              <a:t>How </a:t>
            </a:r>
            <a:r>
              <a:rPr lang="en-IN" dirty="0" err="1" smtClean="0">
                <a:solidFill>
                  <a:srgbClr val="0000FF"/>
                </a:solidFill>
              </a:rPr>
              <a:t>IoT</a:t>
            </a:r>
            <a:r>
              <a:rPr lang="en-IN" dirty="0" smtClean="0">
                <a:solidFill>
                  <a:srgbClr val="0000FF"/>
                </a:solidFill>
              </a:rPr>
              <a:t> Works?</a:t>
            </a:r>
            <a:endParaRPr lang="en-IN" dirty="0" smtClean="0">
              <a:solidFill>
                <a:srgbClr val="0000FF"/>
              </a:solidFill>
            </a:endParaRPr>
          </a:p>
          <a:p>
            <a:pPr lvl="0" algn="just">
              <a:lnSpc>
                <a:spcPct val="150000"/>
              </a:lnSpc>
              <a:buClr>
                <a:srgbClr val="FF00FF"/>
              </a:buClr>
              <a:buFont typeface="Wingdings" panose="05000000000000000000" pitchFamily="2" charset="2"/>
              <a:buChar char="Ø"/>
            </a:pPr>
            <a:r>
              <a:rPr lang="en-IN" dirty="0" smtClean="0">
                <a:solidFill>
                  <a:srgbClr val="0000FF"/>
                </a:solidFill>
              </a:rPr>
              <a:t>Current Status &amp; Future Prospect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anose="05000000000000000000" pitchFamily="2" charset="2"/>
              <a:buChar char="Ø"/>
            </a:pPr>
            <a:r>
              <a:rPr lang="en-IN" dirty="0" smtClean="0">
                <a:solidFill>
                  <a:srgbClr val="0000FF"/>
                </a:solidFill>
              </a:rPr>
              <a:t>Knowledge Management – From Data to Wisdom</a:t>
            </a:r>
            <a:endParaRPr lang="en-IN" dirty="0" smtClean="0">
              <a:solidFill>
                <a:srgbClr val="0000FF"/>
              </a:solidFill>
            </a:endParaRPr>
          </a:p>
          <a:p>
            <a:pPr lvl="0" algn="just">
              <a:lnSpc>
                <a:spcPct val="150000"/>
              </a:lnSpc>
              <a:buClr>
                <a:srgbClr val="FF00FF"/>
              </a:buClr>
              <a:buFont typeface="Wingdings" panose="05000000000000000000" pitchFamily="2" charset="2"/>
              <a:buChar char="Ø"/>
            </a:pPr>
            <a:r>
              <a:rPr lang="en-IN" dirty="0" smtClean="0">
                <a:solidFill>
                  <a:srgbClr val="0000FF"/>
                </a:solidFill>
              </a:rPr>
              <a:t>The Future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anose="05000000000000000000" pitchFamily="2" charset="2"/>
              <a:buChar char="Ø"/>
            </a:pPr>
            <a:r>
              <a:rPr lang="en-IN" dirty="0" smtClean="0">
                <a:solidFill>
                  <a:srgbClr val="0000FF"/>
                </a:solidFill>
              </a:rPr>
              <a:t>The Potential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anose="05000000000000000000" pitchFamily="2" charset="2"/>
              <a:buChar char="Ø"/>
            </a:pPr>
            <a:r>
              <a:rPr lang="en-IN" dirty="0" smtClean="0">
                <a:solidFill>
                  <a:srgbClr val="0000FF"/>
                </a:solidFill>
              </a:rPr>
              <a:t>Few Applications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anose="05000000000000000000" pitchFamily="2" charset="2"/>
              <a:buChar char="Ø"/>
            </a:pPr>
            <a:r>
              <a:rPr lang="en-IN" dirty="0" smtClean="0">
                <a:solidFill>
                  <a:srgbClr val="0000FF"/>
                </a:solidFill>
              </a:rPr>
              <a:t>Technological Challenges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anose="05000000000000000000" pitchFamily="2" charset="2"/>
              <a:buChar char="Ø"/>
            </a:pPr>
            <a:r>
              <a:rPr lang="en-IN" dirty="0" smtClean="0">
                <a:solidFill>
                  <a:srgbClr val="0000FF"/>
                </a:solidFill>
              </a:rPr>
              <a:t>Criticisms &amp; Controversies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anose="05000000000000000000" pitchFamily="2" charset="2"/>
              <a:buChar char="Ø"/>
            </a:pPr>
            <a:r>
              <a:rPr lang="en-IN" dirty="0" smtClean="0">
                <a:solidFill>
                  <a:srgbClr val="0000FF"/>
                </a:solidFill>
              </a:rPr>
              <a:t>References</a:t>
            </a:r>
            <a:endParaRPr lang="en-IN" dirty="0" smtClean="0">
              <a:solidFill>
                <a:srgbClr val="0000FF"/>
              </a:solidFill>
            </a:endParaRPr>
          </a:p>
          <a:p>
            <a:pPr algn="just">
              <a:buFont typeface="Wingdings" panose="05000000000000000000" pitchFamily="2" charset="2"/>
              <a:buChar char="Ø"/>
            </a:pPr>
            <a:endParaRPr lang="en-IN" dirty="0" smtClean="0"/>
          </a:p>
          <a:p>
            <a:pPr algn="just">
              <a:buFont typeface="Wingdings" panose="05000000000000000000" pitchFamily="2" charset="2"/>
              <a:buChar char="Ø"/>
            </a:pPr>
            <a:endParaRPr lang="en-IN"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pic>
        <p:nvPicPr>
          <p:cNvPr id="5122" name="Picture 2"/>
          <p:cNvPicPr>
            <a:picLocks noChangeAspect="1" noChangeArrowheads="1"/>
          </p:cNvPicPr>
          <p:nvPr/>
        </p:nvPicPr>
        <p:blipFill>
          <a:blip r:embed="rId1"/>
          <a:srcRect l="18164" t="17578" r="19726" b="12109"/>
          <a:stretch>
            <a:fillRect/>
          </a:stretch>
        </p:blipFill>
        <p:spPr bwMode="auto">
          <a:xfrm>
            <a:off x="1524000" y="0"/>
            <a:ext cx="9149982" cy="6215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0"/>
            <a:ext cx="8229600" cy="714372"/>
          </a:xfrm>
        </p:spPr>
        <p:txBody>
          <a:bodyPr>
            <a:normAutofit/>
          </a:bodyPr>
          <a:lstStyle/>
          <a:p>
            <a:pPr algn="ctr"/>
            <a:r>
              <a:rPr lang="en-IN" sz="3600" b="1" u="sng" dirty="0" smtClean="0">
                <a:solidFill>
                  <a:srgbClr val="7030A0"/>
                </a:solidFill>
              </a:rPr>
              <a:t>Sensors in even the holy cow!</a:t>
            </a:r>
            <a:endParaRPr lang="en-IN" sz="4000" b="1" i="1" dirty="0">
              <a:solidFill>
                <a:srgbClr val="7030A0"/>
              </a:solidFill>
            </a:endParaRPr>
          </a:p>
        </p:txBody>
      </p:sp>
      <p:sp>
        <p:nvSpPr>
          <p:cNvPr id="6" name="Content Placeholder 4"/>
          <p:cNvSpPr>
            <a:spLocks noGrp="1"/>
          </p:cNvSpPr>
          <p:nvPr>
            <p:ph idx="1"/>
          </p:nvPr>
        </p:nvSpPr>
        <p:spPr>
          <a:xfrm>
            <a:off x="1981200" y="4500570"/>
            <a:ext cx="8229600" cy="2357430"/>
          </a:xfrm>
        </p:spPr>
        <p:txBody>
          <a:bodyPr>
            <a:normAutofit/>
          </a:bodyPr>
          <a:lstStyle/>
          <a:p>
            <a:pPr algn="just">
              <a:buNone/>
            </a:pPr>
            <a:r>
              <a:rPr lang="en-IN" sz="2200" i="1" dirty="0" smtClean="0"/>
              <a:t>	</a:t>
            </a:r>
            <a:r>
              <a:rPr lang="en-IN" sz="2200" b="1" i="1" dirty="0" smtClean="0"/>
              <a:t> 	</a:t>
            </a:r>
            <a:r>
              <a:rPr lang="en-IN" sz="2400" dirty="0" smtClean="0"/>
              <a:t>In the world of </a:t>
            </a:r>
            <a:r>
              <a:rPr lang="en-IN" sz="2400" dirty="0" err="1" smtClean="0"/>
              <a:t>IoT</a:t>
            </a:r>
            <a:r>
              <a:rPr lang="en-IN" sz="2400" dirty="0" smtClean="0"/>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endParaRPr lang="en-IN" sz="2400" dirty="0" smtClean="0"/>
          </a:p>
          <a:p>
            <a:pPr>
              <a:buNone/>
            </a:pPr>
            <a:endParaRPr lang="en-IN" sz="2200" dirty="0" smtClean="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dirty="0"/>
          </a:p>
        </p:txBody>
      </p:sp>
      <p:pic>
        <p:nvPicPr>
          <p:cNvPr id="8" name="Picture 7"/>
          <p:cNvPicPr/>
          <p:nvPr/>
        </p:nvPicPr>
        <p:blipFill>
          <a:blip r:embed="rId1"/>
          <a:srcRect/>
          <a:stretch>
            <a:fillRect/>
          </a:stretch>
        </p:blipFill>
        <p:spPr bwMode="auto">
          <a:xfrm>
            <a:off x="3952860" y="714356"/>
            <a:ext cx="4143404" cy="3786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981200" y="500042"/>
            <a:ext cx="8229600" cy="6160718"/>
          </a:xfrm>
        </p:spPr>
        <p:txBody>
          <a:bodyPr>
            <a:normAutofit fontScale="67500" lnSpcReduction="20000"/>
          </a:bodyPr>
          <a:lstStyle/>
          <a:p>
            <a:pPr>
              <a:buNone/>
            </a:pPr>
            <a:r>
              <a:rPr lang="en-IN" sz="4600" b="1" i="1" dirty="0" smtClean="0">
                <a:solidFill>
                  <a:srgbClr val="0000FF"/>
                </a:solidFill>
              </a:rPr>
              <a:t>		</a:t>
            </a:r>
            <a:r>
              <a:rPr lang="en-IN" sz="3100" dirty="0" smtClean="0"/>
              <a:t>Of course, we know nothing remains static, especially when it comes to the Internet. Initiatives and advances, such as Cisco‘s Planetary Skin, GE’s Industrial Internet, HP‘s central nervous system for the earth (</a:t>
            </a:r>
            <a:r>
              <a:rPr lang="en-IN" sz="3100" dirty="0" err="1" smtClean="0"/>
              <a:t>CeNSE</a:t>
            </a:r>
            <a:r>
              <a:rPr lang="en-IN" sz="3100" dirty="0" smtClean="0"/>
              <a:t>), and smart dust, have the potential to add millions—even billions—of sensors to the Internet. </a:t>
            </a:r>
            <a:endParaRPr lang="en-IN" sz="3100" dirty="0" smtClean="0"/>
          </a:p>
          <a:p>
            <a:pPr algn="just">
              <a:buNone/>
            </a:pPr>
            <a:r>
              <a:rPr lang="en-IN" sz="3100" dirty="0" smtClean="0"/>
              <a:t>		As cows, water pipes, people, and even shoes, trees, and animals become connected to </a:t>
            </a:r>
            <a:r>
              <a:rPr lang="en-IN" sz="3100" dirty="0" err="1" smtClean="0"/>
              <a:t>IoT</a:t>
            </a:r>
            <a:r>
              <a:rPr lang="en-IN" sz="3100" dirty="0" smtClean="0"/>
              <a:t>, the world has the potential to become a better place.</a:t>
            </a:r>
            <a:endParaRPr lang="en-IN" sz="3100" dirty="0" smtClean="0"/>
          </a:p>
          <a:p>
            <a:pPr algn="just">
              <a:buNone/>
            </a:pPr>
            <a:r>
              <a:rPr lang="en-IN" sz="3100" dirty="0" smtClean="0"/>
              <a:t>		“With a trillion sensors embedded in the environment—all connected by computing systems, software, and services—it will be possible to hear the heartbeat of the Earth, impacting human interaction with the globe as profoundly as the Internet has revolutionized communication.” - Peter Hartwell, Senior Researcher, HP Labs.</a:t>
            </a:r>
            <a:endParaRPr lang="en-IN" sz="3100" dirty="0" smtClean="0"/>
          </a:p>
          <a:p>
            <a:pPr algn="just">
              <a:buNone/>
            </a:pPr>
            <a:endParaRPr lang="en-IN" sz="3100" dirty="0" smtClean="0"/>
          </a:p>
          <a:p>
            <a:pPr algn="ctr">
              <a:buNone/>
            </a:pPr>
            <a:r>
              <a:rPr lang="en-IN" sz="3200" b="1" i="1" dirty="0" smtClean="0">
                <a:solidFill>
                  <a:srgbClr val="0000FF"/>
                </a:solidFill>
              </a:rPr>
              <a:t> “How much more </a:t>
            </a:r>
            <a:r>
              <a:rPr lang="en-IN" sz="3200" b="1" i="1" dirty="0" err="1" smtClean="0">
                <a:solidFill>
                  <a:srgbClr val="0000FF"/>
                </a:solidFill>
              </a:rPr>
              <a:t>IoT</a:t>
            </a:r>
            <a:r>
              <a:rPr lang="en-IN" sz="3200" b="1" i="1" dirty="0" smtClean="0">
                <a:solidFill>
                  <a:srgbClr val="0000FF"/>
                </a:solidFill>
              </a:rPr>
              <a:t> can do is only left to your imagination”</a:t>
            </a:r>
            <a:endParaRPr lang="en-IN" sz="3100" dirty="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981200" y="571480"/>
            <a:ext cx="8229600" cy="6089280"/>
          </a:xfrm>
        </p:spPr>
        <p:txBody>
          <a:bodyPr>
            <a:normAutofit/>
          </a:bodyPr>
          <a:lstStyle/>
          <a:p>
            <a:pPr algn="just">
              <a:buNone/>
            </a:pPr>
            <a:r>
              <a:rPr lang="en-IN" i="1" dirty="0" smtClean="0"/>
              <a:t>		</a:t>
            </a:r>
            <a:r>
              <a:rPr lang="en-IN" dirty="0" smtClean="0"/>
              <a:t>Internet of Things is the next stage of the information revolution and referenced the inter-connectivity of everything from urban transport to medical devices to household appliances.</a:t>
            </a:r>
            <a:endParaRPr lang="en-IN" dirty="0" smtClean="0"/>
          </a:p>
          <a:p>
            <a:pPr algn="just">
              <a:buNone/>
            </a:pPr>
            <a:r>
              <a:rPr lang="en-IN" dirty="0" smtClean="0"/>
              <a:t>		Integration with the Internet implies that devices will use an IP address as a unique identifier. However, due to the limited address space of IPv4 (which allows for 4.3 billion unique addresses), objects in the </a:t>
            </a:r>
            <a:r>
              <a:rPr lang="en-IN" dirty="0" err="1" smtClean="0"/>
              <a:t>IoT</a:t>
            </a:r>
            <a:r>
              <a:rPr lang="en-IN" dirty="0" smtClean="0"/>
              <a:t> will have to use IPv6 to accommodate the extremely large address space required.</a:t>
            </a:r>
            <a:endParaRPr lang="en-IN" dirty="0" smtClean="0"/>
          </a:p>
          <a:p>
            <a:pPr algn="just">
              <a:buNone/>
            </a:pPr>
            <a:r>
              <a:rPr lang="en-IN" dirty="0" smtClean="0"/>
              <a:t>		Objects in the </a:t>
            </a:r>
            <a:r>
              <a:rPr lang="en-IN" dirty="0" err="1" smtClean="0"/>
              <a:t>IoT</a:t>
            </a:r>
            <a:r>
              <a:rPr lang="en-IN" dirty="0" smtClean="0"/>
              <a:t> will not only be devices with sensory capabilities, but also provide actuation capabilities (e.g., bulbs or locks controlled over the Internet).</a:t>
            </a:r>
            <a:endParaRPr lang="en-IN" dirty="0" smtClean="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981200" y="571480"/>
            <a:ext cx="8229600" cy="6089280"/>
          </a:xfrm>
        </p:spPr>
        <p:txBody>
          <a:bodyPr>
            <a:normAutofit lnSpcReduction="10000"/>
          </a:bodyPr>
          <a:lstStyle/>
          <a:p>
            <a:pPr algn="just">
              <a:buNone/>
            </a:pPr>
            <a:r>
              <a:rPr lang="en-IN" i="1" dirty="0" smtClean="0"/>
              <a:t>		</a:t>
            </a:r>
            <a:r>
              <a:rPr lang="en-IN" dirty="0" smtClean="0"/>
              <a:t> On the other hand, </a:t>
            </a:r>
            <a:r>
              <a:rPr lang="en-IN" dirty="0" err="1" smtClean="0"/>
              <a:t>IoT</a:t>
            </a:r>
            <a:r>
              <a:rPr lang="en-IN" dirty="0" smtClean="0"/>
              <a:t> systems could also be responsible for performing actions, not just sensing things. Intelligent shopping systems, for example, could monitor specific users' purchasing habits in a store by tracking their specific mobile phones. These users could then be provided with special offers on their favourite products, or even location of items that they need, which their fridge has automatically conveyed to the phone. </a:t>
            </a:r>
            <a:endParaRPr lang="en-IN" dirty="0" smtClean="0"/>
          </a:p>
          <a:p>
            <a:pPr algn="just">
              <a:buNone/>
            </a:pPr>
            <a:r>
              <a:rPr lang="en-IN" dirty="0" smtClean="0"/>
              <a:t>		</a:t>
            </a:r>
            <a:endParaRPr lang="en-IN" dirty="0" smtClean="0"/>
          </a:p>
          <a:p>
            <a:pPr algn="just">
              <a:buNone/>
            </a:pPr>
            <a:r>
              <a:rPr lang="en-IN" dirty="0" smtClean="0"/>
              <a:t>		Additional examples of sensing and actuating are reflected in applications that deal with heat, electricity and energy management, as well as cruise-assisting transportation systems. Other applications that the Internet of Things can provide is enabling extended home security features and home automation.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pic>
        <p:nvPicPr>
          <p:cNvPr id="6146" name="Picture 2"/>
          <p:cNvPicPr>
            <a:picLocks noChangeAspect="1" noChangeArrowheads="1"/>
          </p:cNvPicPr>
          <p:nvPr/>
        </p:nvPicPr>
        <p:blipFill>
          <a:blip r:embed="rId1"/>
          <a:srcRect l="18164" t="19531" r="19726" b="12109"/>
          <a:stretch>
            <a:fillRect/>
          </a:stretch>
        </p:blipFill>
        <p:spPr bwMode="auto">
          <a:xfrm>
            <a:off x="1524000" y="0"/>
            <a:ext cx="9144000" cy="60384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pic>
        <p:nvPicPr>
          <p:cNvPr id="7170" name="Picture 2"/>
          <p:cNvPicPr>
            <a:picLocks noChangeAspect="1" noChangeArrowheads="1"/>
          </p:cNvPicPr>
          <p:nvPr/>
        </p:nvPicPr>
        <p:blipFill>
          <a:blip r:embed="rId1"/>
          <a:srcRect l="18164" t="16601" r="19726" b="12109"/>
          <a:stretch>
            <a:fillRect/>
          </a:stretch>
        </p:blipFill>
        <p:spPr bwMode="auto">
          <a:xfrm>
            <a:off x="1524000" y="-1"/>
            <a:ext cx="9144000" cy="6297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pic>
        <p:nvPicPr>
          <p:cNvPr id="8194" name="Picture 2"/>
          <p:cNvPicPr>
            <a:picLocks noChangeAspect="1" noChangeArrowheads="1"/>
          </p:cNvPicPr>
          <p:nvPr/>
        </p:nvPicPr>
        <p:blipFill>
          <a:blip r:embed="rId1"/>
          <a:srcRect l="18750" t="18554" r="19726" b="12109"/>
          <a:stretch>
            <a:fillRect/>
          </a:stretch>
        </p:blipFill>
        <p:spPr bwMode="auto">
          <a:xfrm>
            <a:off x="1523999" y="0"/>
            <a:ext cx="9085671" cy="61436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pic>
        <p:nvPicPr>
          <p:cNvPr id="9218" name="Picture 2"/>
          <p:cNvPicPr>
            <a:picLocks noChangeAspect="1" noChangeArrowheads="1"/>
          </p:cNvPicPr>
          <p:nvPr/>
        </p:nvPicPr>
        <p:blipFill>
          <a:blip r:embed="rId1"/>
          <a:srcRect l="18164" t="16601" r="19726" b="12109"/>
          <a:stretch>
            <a:fillRect/>
          </a:stretch>
        </p:blipFill>
        <p:spPr bwMode="auto">
          <a:xfrm>
            <a:off x="1524000" y="-71462"/>
            <a:ext cx="9128372" cy="6286520"/>
          </a:xfrm>
          <a:prstGeom prst="rect">
            <a:avLst/>
          </a:prstGeom>
          <a:noFill/>
          <a:ln w="9525">
            <a:noFill/>
            <a:miter lim="800000"/>
            <a:headEnd/>
            <a:tailEnd/>
          </a:ln>
          <a:effectLst/>
        </p:spPr>
      </p:pic>
      <p:sp>
        <p:nvSpPr>
          <p:cNvPr id="5" name="Rectangle 4"/>
          <p:cNvSpPr/>
          <p:nvPr/>
        </p:nvSpPr>
        <p:spPr>
          <a:xfrm>
            <a:off x="1881190" y="6263366"/>
            <a:ext cx="8501090" cy="521970"/>
          </a:xfrm>
          <a:prstGeom prst="rect">
            <a:avLst/>
          </a:prstGeom>
        </p:spPr>
        <p:txBody>
          <a:bodyPr wrap="square">
            <a:spAutoFit/>
          </a:bodyPr>
          <a:lstStyle/>
          <a:p>
            <a:pPr algn="ctr"/>
            <a:r>
              <a:rPr lang="en-IN" sz="2800" b="1" i="1" dirty="0" err="1" smtClean="0">
                <a:solidFill>
                  <a:srgbClr val="0000FF"/>
                </a:solidFill>
              </a:rPr>
              <a:t>IoT</a:t>
            </a:r>
            <a:r>
              <a:rPr lang="en-IN" sz="2800" b="1" i="1" dirty="0" smtClean="0">
                <a:solidFill>
                  <a:srgbClr val="0000FF"/>
                </a:solidFill>
              </a:rPr>
              <a:t> helps you in LIFE LOGGING</a:t>
            </a:r>
            <a:endParaRPr lang="en-IN" sz="2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pic>
        <p:nvPicPr>
          <p:cNvPr id="11266" name="Picture 2"/>
          <p:cNvPicPr>
            <a:picLocks noChangeAspect="1" noChangeArrowheads="1"/>
          </p:cNvPicPr>
          <p:nvPr/>
        </p:nvPicPr>
        <p:blipFill>
          <a:blip r:embed="rId1"/>
          <a:srcRect l="18164" t="18554" r="20312" b="12109"/>
          <a:stretch>
            <a:fillRect/>
          </a:stretch>
        </p:blipFill>
        <p:spPr bwMode="auto">
          <a:xfrm>
            <a:off x="1524000" y="0"/>
            <a:ext cx="9144000" cy="61830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72" y="357166"/>
            <a:ext cx="8229600" cy="796086"/>
          </a:xfrm>
        </p:spPr>
        <p:txBody>
          <a:bodyPr>
            <a:normAutofit/>
          </a:bodyPr>
          <a:lstStyle/>
          <a:p>
            <a:pPr algn="ctr"/>
            <a:r>
              <a:rPr lang="en-IN" sz="4000" b="1" dirty="0" smtClean="0">
                <a:solidFill>
                  <a:srgbClr val="7030A0"/>
                </a:solidFill>
              </a:rPr>
              <a:t>What is </a:t>
            </a:r>
            <a:r>
              <a:rPr lang="en-IN" sz="4000" b="1" dirty="0" err="1" smtClean="0">
                <a:solidFill>
                  <a:srgbClr val="7030A0"/>
                </a:solidFill>
              </a:rPr>
              <a:t>IoT</a:t>
            </a:r>
            <a:r>
              <a:rPr lang="en-IN" sz="4000" b="1" dirty="0" smtClean="0">
                <a:solidFill>
                  <a:srgbClr val="7030A0"/>
                </a:solidFill>
              </a:rPr>
              <a:t>?</a:t>
            </a:r>
            <a:endParaRPr lang="en-IN" sz="5400" dirty="0">
              <a:solidFill>
                <a:srgbClr val="7030A0"/>
              </a:solidFill>
            </a:endParaRPr>
          </a:p>
        </p:txBody>
      </p:sp>
      <p:sp>
        <p:nvSpPr>
          <p:cNvPr id="3" name="Content Placeholder 2"/>
          <p:cNvSpPr>
            <a:spLocks noGrp="1"/>
          </p:cNvSpPr>
          <p:nvPr>
            <p:ph idx="1"/>
          </p:nvPr>
        </p:nvSpPr>
        <p:spPr>
          <a:xfrm>
            <a:off x="1981200" y="1285860"/>
            <a:ext cx="8229600" cy="5429288"/>
          </a:xfrm>
        </p:spPr>
        <p:txBody>
          <a:bodyPr>
            <a:normAutofit fontScale="92500" lnSpcReduction="10000"/>
          </a:bodyPr>
          <a:lstStyle/>
          <a:p>
            <a:pPr algn="just">
              <a:lnSpc>
                <a:spcPct val="150000"/>
              </a:lnSpc>
              <a:buNone/>
            </a:pPr>
            <a:r>
              <a:rPr lang="en-IN" dirty="0" smtClean="0"/>
              <a:t>		The Internet of Things (</a:t>
            </a:r>
            <a:r>
              <a:rPr lang="en-IN" dirty="0" err="1" smtClean="0"/>
              <a:t>IoT</a:t>
            </a:r>
            <a:r>
              <a:rPr lang="en-IN" dirty="0" smtClean="0"/>
              <a:t>) is the network of physical objects or "things" embedded with electronics, software, sensors, and network connectivity, which enables these objects to collect and exchange data. </a:t>
            </a:r>
            <a:endParaRPr lang="en-IN" dirty="0" smtClean="0"/>
          </a:p>
          <a:p>
            <a:pPr algn="just">
              <a:lnSpc>
                <a:spcPct val="150000"/>
              </a:lnSpc>
              <a:buNone/>
            </a:pPr>
            <a:r>
              <a:rPr lang="en-IN" dirty="0" smtClean="0"/>
              <a:t>		</a:t>
            </a:r>
            <a:r>
              <a:rPr lang="en-IN" dirty="0" err="1" smtClean="0"/>
              <a:t>IoT</a:t>
            </a:r>
            <a:r>
              <a:rPr lang="en-IN" dirty="0" smtClean="0"/>
              <a:t> allows objects to be sensed and controlled remotely across existing network infrastructure, creating opportunities for more direct integration between the physical world and computer-based systems, and resulting in improved efficiency, accuracy and economic benefit. </a:t>
            </a:r>
            <a:endParaRPr lang="en-IN" dirty="0" smtClean="0"/>
          </a:p>
          <a:p>
            <a:pPr>
              <a:lnSpc>
                <a:spcPct val="150000"/>
              </a:lnSpc>
              <a:buNone/>
            </a:pPr>
            <a:r>
              <a:rPr lang="en-IN" dirty="0" smtClean="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lide(fromBottom)">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804" y="367442"/>
            <a:ext cx="8229600" cy="775542"/>
          </a:xfrm>
        </p:spPr>
        <p:txBody>
          <a:bodyPr>
            <a:noAutofit/>
          </a:bodyPr>
          <a:lstStyle/>
          <a:p>
            <a:pPr algn="ctr"/>
            <a:r>
              <a:rPr lang="en-IN" sz="3600" b="1" u="sng" dirty="0" smtClean="0">
                <a:solidFill>
                  <a:srgbClr val="7030A0"/>
                </a:solidFill>
              </a:rPr>
              <a:t>TECHNOLOGICAL CHALLENGES OF </a:t>
            </a:r>
            <a:r>
              <a:rPr lang="en-IN" sz="3600" b="1" u="sng" dirty="0" err="1" smtClean="0">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1952596" y="1285860"/>
            <a:ext cx="8229600" cy="5429288"/>
          </a:xfrm>
        </p:spPr>
        <p:txBody>
          <a:bodyPr>
            <a:normAutofit fontScale="92500"/>
          </a:bodyPr>
          <a:lstStyle/>
          <a:p>
            <a:pPr>
              <a:buNone/>
            </a:pPr>
            <a:r>
              <a:rPr lang="en-IN" sz="2800" dirty="0" smtClean="0"/>
              <a:t>	At present </a:t>
            </a:r>
            <a:r>
              <a:rPr lang="en-IN" sz="2800" dirty="0" err="1" smtClean="0"/>
              <a:t>IoT</a:t>
            </a:r>
            <a:r>
              <a:rPr lang="en-IN" sz="2800" dirty="0" smtClean="0"/>
              <a:t> is faced with many challenges, such as:</a:t>
            </a:r>
            <a:endParaRPr lang="en-IN" sz="2800" dirty="0" smtClean="0"/>
          </a:p>
          <a:p>
            <a:pPr algn="just">
              <a:buClr>
                <a:srgbClr val="0000FF"/>
              </a:buClr>
              <a:buFont typeface="Wingdings" panose="05000000000000000000" pitchFamily="2" charset="2"/>
              <a:buChar char="§"/>
            </a:pPr>
            <a:r>
              <a:rPr lang="en-IN" sz="2800" dirty="0" smtClean="0"/>
              <a:t>Scalability</a:t>
            </a:r>
            <a:endParaRPr lang="en-IN" sz="2800" dirty="0" smtClean="0"/>
          </a:p>
          <a:p>
            <a:pPr algn="just">
              <a:buClr>
                <a:srgbClr val="0000FF"/>
              </a:buClr>
              <a:buFont typeface="Wingdings" panose="05000000000000000000" pitchFamily="2" charset="2"/>
              <a:buChar char="§"/>
            </a:pPr>
            <a:r>
              <a:rPr lang="en-IN" sz="2800" dirty="0" smtClean="0"/>
              <a:t>Technological Standardization</a:t>
            </a:r>
            <a:endParaRPr lang="en-IN" sz="2800" dirty="0" smtClean="0"/>
          </a:p>
          <a:p>
            <a:pPr algn="just">
              <a:buClr>
                <a:srgbClr val="0000FF"/>
              </a:buClr>
              <a:buFont typeface="Wingdings" panose="05000000000000000000" pitchFamily="2" charset="2"/>
              <a:buChar char="§"/>
            </a:pPr>
            <a:r>
              <a:rPr lang="en-IN" sz="2800" dirty="0" smtClean="0"/>
              <a:t>Inter operability</a:t>
            </a:r>
            <a:endParaRPr lang="en-IN" sz="2800" dirty="0" smtClean="0"/>
          </a:p>
          <a:p>
            <a:pPr algn="just">
              <a:buClr>
                <a:srgbClr val="0000FF"/>
              </a:buClr>
              <a:buFont typeface="Wingdings" panose="05000000000000000000" pitchFamily="2" charset="2"/>
              <a:buChar char="§"/>
            </a:pPr>
            <a:r>
              <a:rPr lang="en-IN" sz="2800" dirty="0" smtClean="0"/>
              <a:t>Discovery</a:t>
            </a:r>
            <a:endParaRPr lang="en-IN" sz="2800" dirty="0" smtClean="0"/>
          </a:p>
          <a:p>
            <a:pPr algn="just">
              <a:buClr>
                <a:srgbClr val="0000FF"/>
              </a:buClr>
              <a:buFont typeface="Wingdings" panose="05000000000000000000" pitchFamily="2" charset="2"/>
              <a:buChar char="§"/>
            </a:pPr>
            <a:r>
              <a:rPr lang="en-IN" sz="2800" dirty="0" smtClean="0"/>
              <a:t>Software complexity</a:t>
            </a:r>
            <a:endParaRPr lang="en-IN" sz="2800" dirty="0" smtClean="0"/>
          </a:p>
          <a:p>
            <a:pPr algn="just">
              <a:buClr>
                <a:srgbClr val="0000FF"/>
              </a:buClr>
              <a:buFont typeface="Wingdings" panose="05000000000000000000" pitchFamily="2" charset="2"/>
              <a:buChar char="§"/>
            </a:pPr>
            <a:r>
              <a:rPr lang="en-IN" sz="2800" dirty="0" smtClean="0"/>
              <a:t>Data volumes and interpretation</a:t>
            </a:r>
            <a:endParaRPr lang="en-IN" sz="2800" dirty="0" smtClean="0"/>
          </a:p>
          <a:p>
            <a:pPr algn="just">
              <a:buClr>
                <a:srgbClr val="0000FF"/>
              </a:buClr>
              <a:buFont typeface="Wingdings" panose="05000000000000000000" pitchFamily="2" charset="2"/>
              <a:buChar char="§"/>
            </a:pPr>
            <a:r>
              <a:rPr lang="en-IN" sz="2800" dirty="0" smtClean="0"/>
              <a:t>Power Supply</a:t>
            </a:r>
            <a:endParaRPr lang="en-IN" sz="2800" dirty="0" smtClean="0"/>
          </a:p>
          <a:p>
            <a:pPr algn="just">
              <a:buClr>
                <a:srgbClr val="0000FF"/>
              </a:buClr>
              <a:buFont typeface="Wingdings" panose="05000000000000000000" pitchFamily="2" charset="2"/>
              <a:buChar char="§"/>
            </a:pPr>
            <a:r>
              <a:rPr lang="en-IN" sz="2800" dirty="0" smtClean="0"/>
              <a:t>Interaction and short range communication</a:t>
            </a:r>
            <a:endParaRPr lang="en-IN" sz="2800" dirty="0" smtClean="0"/>
          </a:p>
          <a:p>
            <a:pPr algn="just">
              <a:buClr>
                <a:srgbClr val="0000FF"/>
              </a:buClr>
              <a:buFont typeface="Wingdings" panose="05000000000000000000" pitchFamily="2" charset="2"/>
              <a:buChar char="§"/>
            </a:pPr>
            <a:r>
              <a:rPr lang="en-IN" sz="2800" dirty="0" smtClean="0"/>
              <a:t>Wireless communication</a:t>
            </a:r>
            <a:endParaRPr lang="en-IN" sz="2800" dirty="0" smtClean="0"/>
          </a:p>
          <a:p>
            <a:pPr algn="just">
              <a:buClr>
                <a:srgbClr val="0000FF"/>
              </a:buClr>
              <a:buFont typeface="Wingdings" panose="05000000000000000000" pitchFamily="2" charset="2"/>
              <a:buChar char="§"/>
            </a:pPr>
            <a:r>
              <a:rPr lang="en-IN" sz="2800" dirty="0" smtClean="0"/>
              <a:t>Fault tolerance</a:t>
            </a:r>
            <a:endParaRPr lang="en-IN" sz="2800" dirty="0" smtClean="0"/>
          </a:p>
          <a:p>
            <a:pPr algn="just">
              <a:buClr>
                <a:srgbClr val="0000FF"/>
              </a:buClr>
              <a:buFont typeface="Wingdings" panose="05000000000000000000" pitchFamily="2" charset="2"/>
              <a:buChar char="§"/>
            </a:pP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pic>
        <p:nvPicPr>
          <p:cNvPr id="4098" name="Picture 2"/>
          <p:cNvPicPr>
            <a:picLocks noChangeAspect="1" noChangeArrowheads="1"/>
          </p:cNvPicPr>
          <p:nvPr/>
        </p:nvPicPr>
        <p:blipFill>
          <a:blip r:embed="rId1"/>
          <a:srcRect l="18164" t="17578" r="19726" b="12109"/>
          <a:stretch>
            <a:fillRect/>
          </a:stretch>
        </p:blipFill>
        <p:spPr bwMode="auto">
          <a:xfrm>
            <a:off x="1518050" y="-24"/>
            <a:ext cx="9149982" cy="6215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804" y="367442"/>
            <a:ext cx="8229600" cy="775542"/>
          </a:xfrm>
        </p:spPr>
        <p:txBody>
          <a:bodyPr>
            <a:noAutofit/>
          </a:bodyPr>
          <a:lstStyle/>
          <a:p>
            <a:pPr algn="ctr"/>
            <a:r>
              <a:rPr lang="en-IN" sz="3600" b="1" u="sng" dirty="0" smtClean="0">
                <a:solidFill>
                  <a:srgbClr val="FF0000"/>
                </a:solidFill>
              </a:rPr>
              <a:t>Criticisms and Controversies of </a:t>
            </a:r>
            <a:r>
              <a:rPr lang="en-IN" sz="3600" b="1" u="sng" dirty="0" err="1" smtClean="0">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1952596" y="1285860"/>
            <a:ext cx="8229600" cy="5429288"/>
          </a:xfrm>
        </p:spPr>
        <p:txBody>
          <a:bodyPr>
            <a:normAutofit fontScale="92500" lnSpcReduction="10000"/>
          </a:bodyPr>
          <a:lstStyle/>
          <a:p>
            <a:pPr algn="just">
              <a:buNone/>
            </a:pPr>
            <a:r>
              <a:rPr lang="en-IN" sz="2800" dirty="0" smtClean="0"/>
              <a:t>		Scholars and social observers and pessimists have doubts about the promises of the ubiquitous computing revolution, in the areas as:</a:t>
            </a:r>
            <a:endParaRPr lang="en-IN" sz="2800" dirty="0" smtClean="0"/>
          </a:p>
          <a:p>
            <a:pPr algn="just">
              <a:buNone/>
            </a:pPr>
            <a:endParaRPr lang="en-IN" sz="2800" dirty="0" smtClean="0"/>
          </a:p>
          <a:p>
            <a:pPr algn="just">
              <a:buClr>
                <a:srgbClr val="0000FF"/>
              </a:buClr>
              <a:buFont typeface="Wingdings" panose="05000000000000000000" pitchFamily="2" charset="2"/>
              <a:buChar char="§"/>
            </a:pPr>
            <a:r>
              <a:rPr lang="en-IN" sz="2800" dirty="0" smtClean="0"/>
              <a:t>Privacy</a:t>
            </a:r>
            <a:endParaRPr lang="en-IN" sz="2800" dirty="0" smtClean="0"/>
          </a:p>
          <a:p>
            <a:pPr algn="just">
              <a:buClr>
                <a:srgbClr val="0000FF"/>
              </a:buClr>
              <a:buFont typeface="Wingdings" panose="05000000000000000000" pitchFamily="2" charset="2"/>
              <a:buChar char="§"/>
            </a:pPr>
            <a:r>
              <a:rPr lang="en-IN" sz="2800" dirty="0" smtClean="0"/>
              <a:t>Security</a:t>
            </a:r>
            <a:endParaRPr lang="en-IN" sz="2800" dirty="0" smtClean="0"/>
          </a:p>
          <a:p>
            <a:pPr algn="just">
              <a:buClr>
                <a:srgbClr val="0000FF"/>
              </a:buClr>
              <a:buFont typeface="Wingdings" panose="05000000000000000000" pitchFamily="2" charset="2"/>
              <a:buChar char="§"/>
            </a:pPr>
            <a:r>
              <a:rPr lang="en-IN" sz="2800" dirty="0" smtClean="0"/>
              <a:t>Autonomy and Control</a:t>
            </a:r>
            <a:endParaRPr lang="en-IN" sz="2800" dirty="0" smtClean="0"/>
          </a:p>
          <a:p>
            <a:pPr algn="just">
              <a:buClr>
                <a:srgbClr val="0000FF"/>
              </a:buClr>
              <a:buFont typeface="Wingdings" panose="05000000000000000000" pitchFamily="2" charset="2"/>
              <a:buChar char="§"/>
            </a:pPr>
            <a:r>
              <a:rPr lang="en-IN" sz="2800" dirty="0" smtClean="0"/>
              <a:t>Social control</a:t>
            </a:r>
            <a:endParaRPr lang="en-IN" sz="2800" dirty="0" smtClean="0"/>
          </a:p>
          <a:p>
            <a:pPr algn="just">
              <a:buClr>
                <a:srgbClr val="0000FF"/>
              </a:buClr>
              <a:buFont typeface="Wingdings" panose="05000000000000000000" pitchFamily="2" charset="2"/>
              <a:buChar char="§"/>
            </a:pPr>
            <a:r>
              <a:rPr lang="en-IN" sz="2800" dirty="0" smtClean="0"/>
              <a:t>Political manipulation</a:t>
            </a:r>
            <a:endParaRPr lang="en-IN" sz="2800" dirty="0" smtClean="0"/>
          </a:p>
          <a:p>
            <a:pPr algn="just">
              <a:buClr>
                <a:srgbClr val="0000FF"/>
              </a:buClr>
              <a:buFont typeface="Wingdings" panose="05000000000000000000" pitchFamily="2" charset="2"/>
              <a:buChar char="§"/>
            </a:pPr>
            <a:r>
              <a:rPr lang="en-IN" sz="2800" dirty="0" smtClean="0"/>
              <a:t>Design</a:t>
            </a:r>
            <a:endParaRPr lang="en-IN" sz="2800" dirty="0" smtClean="0"/>
          </a:p>
          <a:p>
            <a:pPr algn="just">
              <a:buClr>
                <a:srgbClr val="0000FF"/>
              </a:buClr>
              <a:buFont typeface="Wingdings" panose="05000000000000000000" pitchFamily="2" charset="2"/>
              <a:buChar char="§"/>
            </a:pPr>
            <a:r>
              <a:rPr lang="en-IN" sz="2800" dirty="0" smtClean="0"/>
              <a:t>Environmental impact</a:t>
            </a:r>
            <a:endParaRPr lang="en-IN" sz="2800" dirty="0" smtClean="0"/>
          </a:p>
          <a:p>
            <a:pPr algn="just">
              <a:buClr>
                <a:srgbClr val="0000FF"/>
              </a:buClr>
              <a:buFont typeface="Wingdings" panose="05000000000000000000" pitchFamily="2" charset="2"/>
              <a:buChar char="§"/>
            </a:pPr>
            <a:r>
              <a:rPr lang="en-IN" sz="2800" dirty="0" smtClean="0"/>
              <a:t>Influences human moral decision making</a:t>
            </a: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pic>
        <p:nvPicPr>
          <p:cNvPr id="10242" name="Picture 2"/>
          <p:cNvPicPr>
            <a:picLocks noChangeAspect="1" noChangeArrowheads="1"/>
          </p:cNvPicPr>
          <p:nvPr/>
        </p:nvPicPr>
        <p:blipFill>
          <a:blip r:embed="rId1"/>
          <a:srcRect l="18164" t="16601" r="19726" b="12109"/>
          <a:stretch>
            <a:fillRect/>
          </a:stretch>
        </p:blipFill>
        <p:spPr bwMode="auto">
          <a:xfrm>
            <a:off x="1524000" y="-1"/>
            <a:ext cx="9144000" cy="6297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58" y="428604"/>
            <a:ext cx="8229600" cy="775542"/>
          </a:xfrm>
        </p:spPr>
        <p:txBody>
          <a:bodyPr>
            <a:normAutofit/>
          </a:bodyPr>
          <a:lstStyle/>
          <a:p>
            <a:pPr algn="ctr"/>
            <a:r>
              <a:rPr lang="en-US" sz="4000" b="1" dirty="0" smtClean="0">
                <a:solidFill>
                  <a:schemeClr val="tx1"/>
                </a:solidFill>
              </a:rPr>
              <a:t>References</a:t>
            </a:r>
            <a:endParaRPr lang="en-IN" sz="4000" dirty="0"/>
          </a:p>
        </p:txBody>
      </p:sp>
      <p:sp>
        <p:nvSpPr>
          <p:cNvPr id="3" name="Content Placeholder 2"/>
          <p:cNvSpPr>
            <a:spLocks noGrp="1"/>
          </p:cNvSpPr>
          <p:nvPr>
            <p:ph idx="1"/>
          </p:nvPr>
        </p:nvSpPr>
        <p:spPr>
          <a:xfrm>
            <a:off x="1952596" y="1285860"/>
            <a:ext cx="8715404" cy="5286412"/>
          </a:xfrm>
        </p:spPr>
        <p:txBody>
          <a:bodyPr>
            <a:normAutofit/>
          </a:bodyPr>
          <a:lstStyle/>
          <a:p>
            <a:pPr marL="514350" lvl="0" indent="-514350">
              <a:lnSpc>
                <a:spcPct val="150000"/>
              </a:lnSpc>
              <a:buClrTx/>
              <a:buFont typeface="+mj-lt"/>
              <a:buAutoNum type="arabicPeriod"/>
            </a:pPr>
            <a:r>
              <a:rPr lang="en-IN" sz="2200" dirty="0" smtClean="0"/>
              <a:t>www.google.com</a:t>
            </a:r>
            <a:endParaRPr lang="en-IN" sz="2200" dirty="0" smtClean="0"/>
          </a:p>
          <a:p>
            <a:pPr marL="514350" lvl="0" indent="-514350">
              <a:lnSpc>
                <a:spcPct val="150000"/>
              </a:lnSpc>
              <a:buClrTx/>
              <a:buFont typeface="+mj-lt"/>
              <a:buAutoNum type="arabicPeriod"/>
            </a:pPr>
            <a:r>
              <a:rPr lang="en-IN" sz="2200" dirty="0" smtClean="0"/>
              <a:t>https://en.wikipedia.org/wiki/Internet_of_Things</a:t>
            </a:r>
            <a:endParaRPr lang="en-IN" sz="2200" dirty="0" smtClean="0"/>
          </a:p>
          <a:p>
            <a:pPr marL="514350" lvl="0" indent="-514350">
              <a:lnSpc>
                <a:spcPct val="150000"/>
              </a:lnSpc>
              <a:buClrTx/>
              <a:buFont typeface="+mj-lt"/>
              <a:buAutoNum type="arabicPeriod"/>
            </a:pPr>
            <a:r>
              <a:rPr lang="en-IN" sz="2200" dirty="0" smtClean="0"/>
              <a:t>Cisco whitepaper, "The Internet of Things" - How the Next Evolution of the Internet Is Changing Everything, by Dave Evans, April 2011.</a:t>
            </a:r>
            <a:endParaRPr lang="en-IN" sz="2200" dirty="0" smtClean="0"/>
          </a:p>
          <a:p>
            <a:pPr marL="514350" lvl="0" indent="-514350">
              <a:lnSpc>
                <a:spcPct val="150000"/>
              </a:lnSpc>
              <a:buClrTx/>
              <a:buFont typeface="+mj-lt"/>
              <a:buAutoNum type="arabicPeriod"/>
            </a:pPr>
            <a:r>
              <a:rPr lang="en-IN" sz="2200" dirty="0" smtClean="0"/>
              <a:t>GE cloud expo 2014, "Industrial Internet as a Service", by </a:t>
            </a:r>
            <a:r>
              <a:rPr lang="en-IN" sz="2200" dirty="0" err="1" smtClean="0"/>
              <a:t>Shyam</a:t>
            </a:r>
            <a:r>
              <a:rPr lang="en-IN" sz="2200" dirty="0" smtClean="0"/>
              <a:t> </a:t>
            </a:r>
            <a:r>
              <a:rPr lang="en-IN" sz="2200" dirty="0" err="1" smtClean="0"/>
              <a:t>Varan</a:t>
            </a:r>
            <a:r>
              <a:rPr lang="en-IN" sz="2200" dirty="0" smtClean="0"/>
              <a:t> </a:t>
            </a:r>
            <a:r>
              <a:rPr lang="en-IN" sz="2200" dirty="0" err="1" smtClean="0"/>
              <a:t>Nath</a:t>
            </a:r>
            <a:r>
              <a:rPr lang="en-IN" sz="2200" dirty="0" smtClean="0"/>
              <a:t>, Principal Architect.</a:t>
            </a:r>
            <a:endParaRPr lang="en-IN" sz="2200" dirty="0" smtClean="0"/>
          </a:p>
          <a:p>
            <a:pPr marL="514350" lvl="0" indent="-514350">
              <a:lnSpc>
                <a:spcPct val="150000"/>
              </a:lnSpc>
              <a:buClrTx/>
              <a:buFont typeface="+mj-lt"/>
              <a:buAutoNum type="arabicPeriod"/>
            </a:pPr>
            <a:r>
              <a:rPr lang="en-IN" sz="2200" dirty="0" smtClean="0"/>
              <a:t>Dr. </a:t>
            </a:r>
            <a:r>
              <a:rPr lang="en-IN" sz="2200" dirty="0" err="1" smtClean="0"/>
              <a:t>Mazlan</a:t>
            </a:r>
            <a:r>
              <a:rPr lang="en-IN" sz="2200" dirty="0" smtClean="0"/>
              <a:t> </a:t>
            </a:r>
            <a:r>
              <a:rPr lang="en-IN" sz="2200" dirty="0" err="1" smtClean="0"/>
              <a:t>Abbas</a:t>
            </a:r>
            <a:r>
              <a:rPr lang="en-IN" sz="2200" dirty="0" smtClean="0"/>
              <a:t>, MIMOS </a:t>
            </a:r>
            <a:r>
              <a:rPr lang="en-IN" sz="2200" dirty="0" err="1" smtClean="0"/>
              <a:t>Berhad</a:t>
            </a:r>
            <a:r>
              <a:rPr lang="en-IN" sz="2200" dirty="0" smtClean="0"/>
              <a:t>, </a:t>
            </a:r>
            <a:r>
              <a:rPr lang="en-IN" sz="2200" dirty="0" err="1" smtClean="0"/>
              <a:t>Wisma</a:t>
            </a:r>
            <a:r>
              <a:rPr lang="en-IN" sz="2200" dirty="0" smtClean="0"/>
              <a:t> IEM, </a:t>
            </a:r>
            <a:r>
              <a:rPr lang="en-IN" sz="2200" dirty="0" err="1" smtClean="0"/>
              <a:t>Petaling</a:t>
            </a:r>
            <a:r>
              <a:rPr lang="en-IN" sz="2200" dirty="0" smtClean="0"/>
              <a:t> Jaya</a:t>
            </a:r>
            <a:endParaRPr lang="en-IN" sz="2200" dirty="0" smtClean="0"/>
          </a:p>
          <a:p>
            <a:pPr marL="514350" lvl="0" indent="-514350">
              <a:lnSpc>
                <a:spcPct val="150000"/>
              </a:lnSpc>
              <a:buClrTx/>
              <a:buFont typeface="+mj-lt"/>
              <a:buAutoNum type="arabicPeriod"/>
            </a:pPr>
            <a:endParaRPr lang="en-IN" dirty="0" smtClean="0">
              <a:solidFill>
                <a:srgbClr val="002060"/>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3000372"/>
            <a:ext cx="8229600" cy="775542"/>
          </a:xfrm>
        </p:spPr>
        <p:txBody>
          <a:bodyPr>
            <a:normAutofit/>
          </a:bodyPr>
          <a:lstStyle/>
          <a:p>
            <a:pPr algn="ctr"/>
            <a:r>
              <a:rPr lang="en-US" sz="4000" b="1" dirty="0" smtClean="0">
                <a:solidFill>
                  <a:srgbClr val="FF00FF"/>
                </a:solidFill>
              </a:rPr>
              <a:t>THANK YOU</a:t>
            </a:r>
            <a:endParaRPr lang="en-IN" sz="4000" dirty="0">
              <a:solidFill>
                <a:srgbClr val="FF00FF"/>
              </a:solidFill>
            </a:endParaRPr>
          </a:p>
        </p:txBody>
      </p:sp>
      <p:sp>
        <p:nvSpPr>
          <p:cNvPr id="3" name="Slide Number Placeholder 2"/>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642918"/>
            <a:ext cx="8229600" cy="6072230"/>
          </a:xfrm>
        </p:spPr>
        <p:txBody>
          <a:bodyPr>
            <a:normAutofit fontScale="92500"/>
          </a:bodyPr>
          <a:lstStyle/>
          <a:p>
            <a:pPr algn="just">
              <a:lnSpc>
                <a:spcPct val="150000"/>
              </a:lnSpc>
              <a:buNone/>
            </a:pPr>
            <a:r>
              <a:rPr lang="en-IN" dirty="0" smtClean="0"/>
              <a:t>		"</a:t>
            </a:r>
            <a:r>
              <a:rPr lang="en-IN" b="1" dirty="0" smtClean="0">
                <a:solidFill>
                  <a:srgbClr val="0000FF"/>
                </a:solidFill>
              </a:rPr>
              <a:t>Things</a:t>
            </a:r>
            <a:r>
              <a:rPr lang="en-IN" dirty="0" smtClean="0"/>
              <a:t>," in the </a:t>
            </a:r>
            <a:r>
              <a:rPr lang="en-IN" dirty="0" err="1" smtClean="0"/>
              <a:t>IoT</a:t>
            </a:r>
            <a:r>
              <a:rPr lang="en-IN" dirty="0" smtClean="0"/>
              <a:t> sense, can refer to a wide variety of devices such as heart monitoring implants, biochip transponders on farm animals, electric clams in coastal waters, automobiles with built-in sensors, DNA analysis devices for environmental/food/pathogen monitoring or field operation devices that assist fire-fighters in search and rescue operations. </a:t>
            </a:r>
            <a:endParaRPr lang="en-IN" dirty="0" smtClean="0"/>
          </a:p>
          <a:p>
            <a:pPr algn="just">
              <a:lnSpc>
                <a:spcPct val="150000"/>
              </a:lnSpc>
              <a:buNone/>
            </a:pPr>
            <a:r>
              <a:rPr lang="en-IN" dirty="0" smtClean="0"/>
              <a:t>		These devices collect useful data with the help of various existing technologies and then autonomously flow the data between other devices. </a:t>
            </a:r>
            <a:endParaRPr lang="en-IN"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34" y="1214422"/>
            <a:ext cx="8229600" cy="5467368"/>
          </a:xfrm>
          <a:noFill/>
        </p:spPr>
        <p:txBody>
          <a:bodyPr>
            <a:normAutofit fontScale="92500" lnSpcReduction="10000"/>
          </a:bodyPr>
          <a:lstStyle/>
          <a:p>
            <a:pPr lvl="0" algn="just">
              <a:lnSpc>
                <a:spcPct val="150000"/>
              </a:lnSpc>
              <a:buNone/>
            </a:pPr>
            <a:r>
              <a:rPr lang="en-IN" dirty="0" smtClean="0"/>
              <a:t>		The concept of the Internet of Things first became popular in 1999, through the Auto-ID </a:t>
            </a:r>
            <a:r>
              <a:rPr lang="en-IN" dirty="0" err="1" smtClean="0"/>
              <a:t>Center</a:t>
            </a:r>
            <a:r>
              <a:rPr lang="en-IN" dirty="0" smtClean="0"/>
              <a:t> at MIT and related market-analysis publications. R</a:t>
            </a:r>
            <a:endParaRPr lang="en-IN" dirty="0" smtClean="0"/>
          </a:p>
          <a:p>
            <a:pPr lvl="0" algn="just">
              <a:lnSpc>
                <a:spcPct val="150000"/>
              </a:lnSpc>
              <a:buNone/>
            </a:pPr>
            <a:r>
              <a:rPr lang="en-IN" dirty="0" smtClean="0"/>
              <a:t>		Radio-frequency identification (RFID) was seen as a prerequisite for the </a:t>
            </a:r>
            <a:r>
              <a:rPr lang="en-IN" dirty="0" err="1" smtClean="0"/>
              <a:t>IoT</a:t>
            </a:r>
            <a:r>
              <a:rPr lang="en-IN" dirty="0" smtClean="0"/>
              <a:t> at that point. If all objects and people in daily life were equipped with identifiers, computers could manage and inventory them. Besides using RFID, the tagging of things may be achieved through such technologies as near field communication, barcodes, QR codes, </a:t>
            </a:r>
            <a:r>
              <a:rPr lang="en-IN" dirty="0" err="1" smtClean="0"/>
              <a:t>bluetooth</a:t>
            </a:r>
            <a:r>
              <a:rPr lang="en-IN" dirty="0" smtClean="0"/>
              <a:t>, and digital watermarking. </a:t>
            </a:r>
            <a:endParaRPr lang="en-IN" dirty="0" smtClean="0"/>
          </a:p>
        </p:txBody>
      </p:sp>
      <p:sp>
        <p:nvSpPr>
          <p:cNvPr id="4" name="Title 1"/>
          <p:cNvSpPr>
            <a:spLocks noGrp="1"/>
          </p:cNvSpPr>
          <p:nvPr>
            <p:ph type="title"/>
          </p:nvPr>
        </p:nvSpPr>
        <p:spPr>
          <a:xfrm>
            <a:off x="2095472" y="357166"/>
            <a:ext cx="8229600" cy="796086"/>
          </a:xfrm>
        </p:spPr>
        <p:txBody>
          <a:bodyPr>
            <a:normAutofit/>
          </a:bodyPr>
          <a:lstStyle/>
          <a:p>
            <a:pPr algn="ctr"/>
            <a:r>
              <a:rPr lang="en-IN" sz="4000" b="1" dirty="0" smtClean="0">
                <a:solidFill>
                  <a:srgbClr val="FF00FF"/>
                </a:solidFill>
              </a:rPr>
              <a:t>History of </a:t>
            </a:r>
            <a:r>
              <a:rPr lang="en-IN" sz="4000" b="1" dirty="0" err="1" smtClean="0">
                <a:solidFill>
                  <a:srgbClr val="FF00FF"/>
                </a:solidFill>
              </a:rPr>
              <a:t>IoT</a:t>
            </a:r>
            <a:endParaRPr lang="en-IN" sz="5400" dirty="0">
              <a:solidFill>
                <a:srgbClr val="FF00FF"/>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357174"/>
            <a:ext cx="8229600" cy="785810"/>
          </a:xfrm>
        </p:spPr>
        <p:txBody>
          <a:bodyPr>
            <a:normAutofit/>
          </a:bodyPr>
          <a:lstStyle/>
          <a:p>
            <a:pPr algn="ctr"/>
            <a:r>
              <a:rPr lang="en-IN" sz="4000" b="1" dirty="0" smtClean="0">
                <a:solidFill>
                  <a:schemeClr val="tx1"/>
                </a:solidFill>
              </a:rPr>
              <a:t>How </a:t>
            </a:r>
            <a:r>
              <a:rPr lang="en-IN" sz="4000" b="1" dirty="0" err="1" smtClean="0">
                <a:solidFill>
                  <a:schemeClr val="tx1"/>
                </a:solidFill>
              </a:rPr>
              <a:t>IoT</a:t>
            </a:r>
            <a:r>
              <a:rPr lang="en-IN" sz="4000" b="1" dirty="0" smtClean="0">
                <a:solidFill>
                  <a:schemeClr val="tx1"/>
                </a:solidFill>
              </a:rPr>
              <a:t> Works?</a:t>
            </a:r>
            <a:endParaRPr lang="en-IN" sz="4000" dirty="0" smtClean="0">
              <a:solidFill>
                <a:schemeClr val="tx1"/>
              </a:solidFill>
            </a:endParaRPr>
          </a:p>
        </p:txBody>
      </p:sp>
      <p:sp>
        <p:nvSpPr>
          <p:cNvPr id="3" name="Content Placeholder 2"/>
          <p:cNvSpPr>
            <a:spLocks noGrp="1"/>
          </p:cNvSpPr>
          <p:nvPr>
            <p:ph idx="1"/>
          </p:nvPr>
        </p:nvSpPr>
        <p:spPr>
          <a:xfrm>
            <a:off x="1952596" y="1071546"/>
            <a:ext cx="8229600" cy="5500726"/>
          </a:xfrm>
        </p:spPr>
        <p:txBody>
          <a:bodyPr>
            <a:normAutofit fontScale="92500" lnSpcReduction="20000"/>
          </a:bodyPr>
          <a:lstStyle/>
          <a:p>
            <a:pPr algn="just">
              <a:lnSpc>
                <a:spcPct val="150000"/>
              </a:lnSpc>
              <a:buNone/>
            </a:pPr>
            <a:r>
              <a:rPr lang="en-IN" dirty="0" smtClean="0"/>
              <a:t>		</a:t>
            </a:r>
            <a:r>
              <a:rPr lang="en-IN" dirty="0" smtClean="0">
                <a:solidFill>
                  <a:srgbClr val="0000FF"/>
                </a:solidFill>
              </a:rPr>
              <a:t>Internet of Things </a:t>
            </a:r>
            <a:r>
              <a:rPr lang="en-IN" dirty="0" smtClean="0"/>
              <a:t>is not the result of a single novel technology; instead, several complementary technical developments provide capabilities that taken together help to bridge the gap between the virtual and physical world. 	These capabilities include: </a:t>
            </a:r>
            <a:endParaRPr lang="en-IN" dirty="0" smtClean="0"/>
          </a:p>
          <a:p>
            <a:pPr algn="just">
              <a:lnSpc>
                <a:spcPct val="120000"/>
              </a:lnSpc>
              <a:spcBef>
                <a:spcPts val="0"/>
              </a:spcBef>
              <a:buClr>
                <a:srgbClr val="0000FF"/>
              </a:buClr>
              <a:buFont typeface="Wingdings" panose="05000000000000000000" pitchFamily="2" charset="2"/>
              <a:buChar char="Ø"/>
            </a:pPr>
            <a:r>
              <a:rPr lang="en-IN" b="1" i="1" dirty="0" smtClean="0"/>
              <a:t>Communication and cooperation </a:t>
            </a:r>
            <a:endParaRPr lang="en-IN" b="1" i="1" dirty="0" smtClean="0"/>
          </a:p>
          <a:p>
            <a:pPr algn="just">
              <a:lnSpc>
                <a:spcPct val="120000"/>
              </a:lnSpc>
              <a:spcBef>
                <a:spcPts val="0"/>
              </a:spcBef>
              <a:buClr>
                <a:srgbClr val="0000FF"/>
              </a:buClr>
              <a:buFont typeface="Wingdings" panose="05000000000000000000" pitchFamily="2" charset="2"/>
              <a:buChar char="Ø"/>
            </a:pPr>
            <a:r>
              <a:rPr lang="en-IN" b="1" i="1" dirty="0" smtClean="0"/>
              <a:t>Addressability </a:t>
            </a:r>
            <a:endParaRPr lang="en-IN" b="1" i="1" dirty="0" smtClean="0"/>
          </a:p>
          <a:p>
            <a:pPr algn="just">
              <a:lnSpc>
                <a:spcPct val="120000"/>
              </a:lnSpc>
              <a:spcBef>
                <a:spcPts val="0"/>
              </a:spcBef>
              <a:buClr>
                <a:srgbClr val="0000FF"/>
              </a:buClr>
              <a:buFont typeface="Wingdings" panose="05000000000000000000" pitchFamily="2" charset="2"/>
              <a:buChar char="Ø"/>
            </a:pPr>
            <a:r>
              <a:rPr lang="en-IN" b="1" i="1" dirty="0" smtClean="0"/>
              <a:t>Identification </a:t>
            </a:r>
            <a:endParaRPr lang="en-IN" b="1" i="1" dirty="0" smtClean="0"/>
          </a:p>
          <a:p>
            <a:pPr algn="just">
              <a:lnSpc>
                <a:spcPct val="120000"/>
              </a:lnSpc>
              <a:spcBef>
                <a:spcPts val="0"/>
              </a:spcBef>
              <a:buClr>
                <a:srgbClr val="0000FF"/>
              </a:buClr>
              <a:buFont typeface="Wingdings" panose="05000000000000000000" pitchFamily="2" charset="2"/>
              <a:buChar char="Ø"/>
            </a:pPr>
            <a:r>
              <a:rPr lang="en-IN" b="1" i="1" dirty="0" smtClean="0"/>
              <a:t>Sensing</a:t>
            </a:r>
            <a:endParaRPr lang="en-IN" b="1" i="1" dirty="0" smtClean="0"/>
          </a:p>
          <a:p>
            <a:pPr algn="just">
              <a:lnSpc>
                <a:spcPct val="120000"/>
              </a:lnSpc>
              <a:spcBef>
                <a:spcPts val="0"/>
              </a:spcBef>
              <a:buClr>
                <a:srgbClr val="0000FF"/>
              </a:buClr>
              <a:buFont typeface="Wingdings" panose="05000000000000000000" pitchFamily="2" charset="2"/>
              <a:buChar char="Ø"/>
            </a:pPr>
            <a:r>
              <a:rPr lang="en-IN" b="1" i="1" dirty="0" smtClean="0"/>
              <a:t>Actuation</a:t>
            </a:r>
            <a:endParaRPr lang="en-IN" b="1" i="1" dirty="0" smtClean="0"/>
          </a:p>
          <a:p>
            <a:pPr algn="just">
              <a:lnSpc>
                <a:spcPct val="120000"/>
              </a:lnSpc>
              <a:spcBef>
                <a:spcPts val="0"/>
              </a:spcBef>
              <a:buClr>
                <a:srgbClr val="0000FF"/>
              </a:buClr>
              <a:buFont typeface="Wingdings" panose="05000000000000000000" pitchFamily="2" charset="2"/>
              <a:buChar char="Ø"/>
            </a:pPr>
            <a:r>
              <a:rPr lang="en-IN" b="1" i="1" dirty="0" smtClean="0"/>
              <a:t>Embedded information processing </a:t>
            </a:r>
            <a:endParaRPr lang="en-IN" b="1" i="1" dirty="0" smtClean="0"/>
          </a:p>
          <a:p>
            <a:pPr algn="just">
              <a:lnSpc>
                <a:spcPct val="120000"/>
              </a:lnSpc>
              <a:spcBef>
                <a:spcPts val="0"/>
              </a:spcBef>
              <a:buClr>
                <a:srgbClr val="0000FF"/>
              </a:buClr>
              <a:buFont typeface="Wingdings" panose="05000000000000000000" pitchFamily="2" charset="2"/>
              <a:buChar char="Ø"/>
            </a:pPr>
            <a:r>
              <a:rPr lang="en-IN" b="1" i="1" dirty="0" smtClean="0"/>
              <a:t>Localization</a:t>
            </a:r>
            <a:endParaRPr lang="en-IN" b="1" i="1" dirty="0" smtClean="0"/>
          </a:p>
          <a:p>
            <a:pPr algn="just">
              <a:lnSpc>
                <a:spcPct val="120000"/>
              </a:lnSpc>
              <a:spcBef>
                <a:spcPts val="0"/>
              </a:spcBef>
              <a:buClr>
                <a:srgbClr val="0000FF"/>
              </a:buClr>
              <a:buFont typeface="Wingdings" panose="05000000000000000000" pitchFamily="2" charset="2"/>
              <a:buChar char="Ø"/>
            </a:pPr>
            <a:r>
              <a:rPr lang="en-IN" b="1" i="1" dirty="0" smtClean="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357174"/>
            <a:ext cx="8229600" cy="785810"/>
          </a:xfrm>
        </p:spPr>
        <p:txBody>
          <a:bodyPr>
            <a:normAutofit/>
          </a:bodyPr>
          <a:lstStyle/>
          <a:p>
            <a:pPr algn="ctr"/>
            <a:r>
              <a:rPr lang="en-IN" b="1" dirty="0" smtClean="0">
                <a:solidFill>
                  <a:schemeClr val="tx1"/>
                </a:solidFill>
              </a:rPr>
              <a:t>How </a:t>
            </a:r>
            <a:r>
              <a:rPr lang="en-IN" b="1" dirty="0" err="1" smtClean="0">
                <a:solidFill>
                  <a:schemeClr val="tx1"/>
                </a:solidFill>
              </a:rPr>
              <a:t>IoT</a:t>
            </a:r>
            <a:r>
              <a:rPr lang="en-IN" b="1" dirty="0" smtClean="0">
                <a:solidFill>
                  <a:schemeClr val="tx1"/>
                </a:solidFill>
              </a:rPr>
              <a:t> Works?</a:t>
            </a:r>
            <a:endParaRPr lang="en-IN" dirty="0" smtClean="0">
              <a:solidFill>
                <a:schemeClr val="tx1"/>
              </a:solidFill>
            </a:endParaRPr>
          </a:p>
        </p:txBody>
      </p:sp>
      <p:sp>
        <p:nvSpPr>
          <p:cNvPr id="3" name="Content Placeholder 2"/>
          <p:cNvSpPr>
            <a:spLocks noGrp="1"/>
          </p:cNvSpPr>
          <p:nvPr>
            <p:ph idx="1"/>
          </p:nvPr>
        </p:nvSpPr>
        <p:spPr>
          <a:xfrm>
            <a:off x="1952596" y="1071546"/>
            <a:ext cx="8229600" cy="5500726"/>
          </a:xfrm>
        </p:spPr>
        <p:txBody>
          <a:bodyPr>
            <a:normAutofit/>
          </a:bodyPr>
          <a:lstStyle/>
          <a:p>
            <a:pPr algn="just">
              <a:lnSpc>
                <a:spcPct val="150000"/>
              </a:lnSpc>
              <a:buNone/>
            </a:pPr>
            <a:r>
              <a:rPr lang="en-IN" dirty="0" smtClean="0"/>
              <a:t>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
        <p:nvSpPr>
          <p:cNvPr id="25" name="AutoShape 3"/>
          <p:cNvSpPr>
            <a:spLocks noChangeArrowheads="1"/>
          </p:cNvSpPr>
          <p:nvPr/>
        </p:nvSpPr>
        <p:spPr bwMode="auto">
          <a:xfrm>
            <a:off x="7835900" y="3048000"/>
            <a:ext cx="1676400" cy="2590800"/>
          </a:xfrm>
          <a:prstGeom prst="roundRect">
            <a:avLst>
              <a:gd name="adj" fmla="val 13745"/>
            </a:avLst>
          </a:prstGeom>
          <a:noFill/>
          <a:ln w="38100">
            <a:solidFill>
              <a:schemeClr val="tx1"/>
            </a:solidFill>
            <a:round/>
          </a:ln>
        </p:spPr>
        <p:txBody>
          <a:bodyPr wrap="none" anchor="ctr"/>
          <a:lstStyle/>
          <a:p>
            <a:endParaRPr lang="zh-CN" altLang="en-US">
              <a:ea typeface="SimSun" panose="02010600030101010101" pitchFamily="2" charset="-122"/>
            </a:endParaRPr>
          </a:p>
        </p:txBody>
      </p:sp>
      <p:sp>
        <p:nvSpPr>
          <p:cNvPr id="26" name="AutoShape 4"/>
          <p:cNvSpPr>
            <a:spLocks noChangeArrowheads="1"/>
          </p:cNvSpPr>
          <p:nvPr/>
        </p:nvSpPr>
        <p:spPr bwMode="auto">
          <a:xfrm>
            <a:off x="6083300" y="3048000"/>
            <a:ext cx="1665288" cy="2590800"/>
          </a:xfrm>
          <a:prstGeom prst="roundRect">
            <a:avLst>
              <a:gd name="adj" fmla="val 13745"/>
            </a:avLst>
          </a:prstGeom>
          <a:noFill/>
          <a:ln w="38100">
            <a:solidFill>
              <a:schemeClr val="tx1"/>
            </a:solidFill>
            <a:round/>
          </a:ln>
        </p:spPr>
        <p:txBody>
          <a:bodyPr wrap="none" anchor="ctr"/>
          <a:lstStyle/>
          <a:p>
            <a:endParaRPr lang="zh-CN" altLang="en-US">
              <a:ea typeface="SimSun" panose="02010600030101010101" pitchFamily="2" charset="-122"/>
            </a:endParaRPr>
          </a:p>
        </p:txBody>
      </p:sp>
      <p:sp>
        <p:nvSpPr>
          <p:cNvPr id="27" name="AutoShape 5"/>
          <p:cNvSpPr>
            <a:spLocks noChangeArrowheads="1"/>
          </p:cNvSpPr>
          <p:nvPr/>
        </p:nvSpPr>
        <p:spPr bwMode="auto">
          <a:xfrm>
            <a:off x="4343400" y="3048000"/>
            <a:ext cx="1616075" cy="2590800"/>
          </a:xfrm>
          <a:prstGeom prst="roundRect">
            <a:avLst>
              <a:gd name="adj" fmla="val 13745"/>
            </a:avLst>
          </a:prstGeom>
          <a:noFill/>
          <a:ln w="38100">
            <a:solidFill>
              <a:schemeClr val="tx1"/>
            </a:solidFill>
            <a:round/>
          </a:ln>
        </p:spPr>
        <p:txBody>
          <a:bodyPr wrap="none" anchor="ctr"/>
          <a:lstStyle/>
          <a:p>
            <a:endParaRPr lang="zh-CN" altLang="en-US">
              <a:ea typeface="SimSun" panose="02010600030101010101" pitchFamily="2" charset="-122"/>
            </a:endParaRPr>
          </a:p>
        </p:txBody>
      </p:sp>
      <p:sp>
        <p:nvSpPr>
          <p:cNvPr id="28" name="AutoShape 6"/>
          <p:cNvSpPr>
            <a:spLocks noChangeArrowheads="1"/>
          </p:cNvSpPr>
          <p:nvPr/>
        </p:nvSpPr>
        <p:spPr bwMode="auto">
          <a:xfrm>
            <a:off x="2578100" y="3048000"/>
            <a:ext cx="1676400" cy="2590800"/>
          </a:xfrm>
          <a:prstGeom prst="roundRect">
            <a:avLst>
              <a:gd name="adj" fmla="val 13745"/>
            </a:avLst>
          </a:prstGeom>
          <a:noFill/>
          <a:ln w="38100">
            <a:solidFill>
              <a:schemeClr val="tx1"/>
            </a:solidFill>
            <a:round/>
          </a:ln>
        </p:spPr>
        <p:txBody>
          <a:bodyPr wrap="none" anchor="ctr"/>
          <a:lstStyle/>
          <a:p>
            <a:endParaRPr lang="zh-CN" altLang="en-US">
              <a:ea typeface="SimSun" panose="02010600030101010101" pitchFamily="2" charset="-122"/>
            </a:endParaRPr>
          </a:p>
        </p:txBody>
      </p:sp>
      <p:grpSp>
        <p:nvGrpSpPr>
          <p:cNvPr id="29" name="Group 7"/>
          <p:cNvGrpSpPr/>
          <p:nvPr/>
        </p:nvGrpSpPr>
        <p:grpSpPr bwMode="auto">
          <a:xfrm>
            <a:off x="2819400" y="1752600"/>
            <a:ext cx="6096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SimSun" panose="02010600030101010101" pitchFamily="2" charset="-122"/>
              </a:endParaRPr>
            </a:p>
          </p:txBody>
        </p:sp>
        <p:grpSp>
          <p:nvGrpSpPr>
            <p:cNvPr id="31" name="Group 9"/>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ln>
            </p:spPr>
            <p:txBody>
              <a:bodyPr wrap="none" anchor="ctr"/>
              <a:lstStyle/>
              <a:p>
                <a:endParaRPr lang="zh-CN" altLang="en-US">
                  <a:ea typeface="SimSun" panose="02010600030101010101"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ln>
            </p:spPr>
            <p:txBody>
              <a:bodyPr wrap="none" anchor="ctr"/>
              <a:lstStyle/>
              <a:p>
                <a:endParaRPr lang="zh-CN" altLang="en-US">
                  <a:ea typeface="SimSun" panose="02010600030101010101"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a:ea typeface="SimSun" panose="02010600030101010101"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a:ea typeface="SimSun" panose="02010600030101010101"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SimSun" panose="02010600030101010101" pitchFamily="2" charset="-122"/>
              </a:endParaRPr>
            </a:p>
          </p:txBody>
        </p:sp>
        <p:grpSp>
          <p:nvGrpSpPr>
            <p:cNvPr id="33" name="Group 15"/>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ln>
            </p:spPr>
            <p:txBody>
              <a:bodyPr wrap="none" anchor="ctr"/>
              <a:lstStyle/>
              <a:p>
                <a:endParaRPr lang="zh-CN" altLang="en-US">
                  <a:ea typeface="SimSun" panose="02010600030101010101"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ln>
            </p:spPr>
            <p:txBody>
              <a:bodyPr wrap="none" anchor="ctr"/>
              <a:lstStyle/>
              <a:p>
                <a:endParaRPr lang="zh-CN" altLang="en-US">
                  <a:ea typeface="SimSun" panose="02010600030101010101"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a:ea typeface="SimSun" panose="02010600030101010101"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a:ea typeface="SimSun" panose="02010600030101010101"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SimSun" panose="02010600030101010101" pitchFamily="2" charset="-122"/>
              </a:endParaRPr>
            </a:p>
          </p:txBody>
        </p:sp>
        <p:grpSp>
          <p:nvGrpSpPr>
            <p:cNvPr id="35" name="Group 21"/>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ln>
            </p:spPr>
            <p:txBody>
              <a:bodyPr wrap="none" anchor="ctr"/>
              <a:lstStyle/>
              <a:p>
                <a:endParaRPr lang="zh-CN" altLang="en-US">
                  <a:ea typeface="SimSun" panose="02010600030101010101"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ln>
            </p:spPr>
            <p:txBody>
              <a:bodyPr wrap="none" anchor="ctr"/>
              <a:lstStyle/>
              <a:p>
                <a:endParaRPr lang="zh-CN" altLang="en-US">
                  <a:ea typeface="SimSun" panose="02010600030101010101"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a:ea typeface="SimSun" panose="02010600030101010101"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a:ea typeface="SimSun" panose="02010600030101010101"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SimSun" panose="02010600030101010101" pitchFamily="2" charset="-122"/>
              </a:endParaRPr>
            </a:p>
          </p:txBody>
        </p:sp>
      </p:grpSp>
      <p:sp>
        <p:nvSpPr>
          <p:cNvPr id="49" name="Rectangle 27"/>
          <p:cNvSpPr>
            <a:spLocks noChangeArrowheads="1"/>
          </p:cNvSpPr>
          <p:nvPr/>
        </p:nvSpPr>
        <p:spPr bwMode="gray">
          <a:xfrm>
            <a:off x="2965450" y="2071688"/>
            <a:ext cx="745490" cy="368300"/>
          </a:xfrm>
          <a:prstGeom prst="rect">
            <a:avLst/>
          </a:prstGeom>
          <a:noFill/>
          <a:ln w="9525">
            <a:noFill/>
            <a:miter lim="800000"/>
          </a:ln>
        </p:spPr>
        <p:txBody>
          <a:bodyPr wrap="none">
            <a:spAutoFit/>
          </a:bodyPr>
          <a:lstStyle/>
          <a:p>
            <a:r>
              <a:rPr lang="en-US" altLang="zh-CN" dirty="0">
                <a:ea typeface="SimSun" panose="02010600030101010101" pitchFamily="2" charset="-122"/>
              </a:rPr>
              <a:t>RFID</a:t>
            </a:r>
            <a:endParaRPr lang="en-US" altLang="zh-CN" dirty="0">
              <a:ea typeface="SimSun" panose="02010600030101010101" pitchFamily="2" charset="-122"/>
            </a:endParaRPr>
          </a:p>
        </p:txBody>
      </p:sp>
      <p:sp>
        <p:nvSpPr>
          <p:cNvPr id="50" name="Rectangle 28"/>
          <p:cNvSpPr>
            <a:spLocks noChangeArrowheads="1"/>
          </p:cNvSpPr>
          <p:nvPr/>
        </p:nvSpPr>
        <p:spPr bwMode="gray">
          <a:xfrm>
            <a:off x="4648200" y="2057400"/>
            <a:ext cx="975360" cy="368300"/>
          </a:xfrm>
          <a:prstGeom prst="rect">
            <a:avLst/>
          </a:prstGeom>
          <a:noFill/>
          <a:ln w="9525">
            <a:noFill/>
            <a:miter lim="800000"/>
          </a:ln>
        </p:spPr>
        <p:txBody>
          <a:bodyPr wrap="none">
            <a:spAutoFit/>
          </a:bodyPr>
          <a:lstStyle/>
          <a:p>
            <a:r>
              <a:rPr lang="en-US" altLang="zh-CN" dirty="0">
                <a:ea typeface="SimSun" panose="02010600030101010101" pitchFamily="2" charset="-122"/>
              </a:rPr>
              <a:t>Sensor</a:t>
            </a:r>
            <a:endParaRPr lang="en-US" altLang="zh-CN" dirty="0">
              <a:ea typeface="SimSun" panose="02010600030101010101" pitchFamily="2" charset="-122"/>
            </a:endParaRPr>
          </a:p>
        </p:txBody>
      </p:sp>
      <p:sp>
        <p:nvSpPr>
          <p:cNvPr id="51" name="Rectangle 29"/>
          <p:cNvSpPr>
            <a:spLocks noChangeArrowheads="1"/>
          </p:cNvSpPr>
          <p:nvPr/>
        </p:nvSpPr>
        <p:spPr bwMode="gray">
          <a:xfrm>
            <a:off x="6096000" y="2057400"/>
            <a:ext cx="1483360" cy="368300"/>
          </a:xfrm>
          <a:prstGeom prst="rect">
            <a:avLst/>
          </a:prstGeom>
          <a:noFill/>
          <a:ln w="9525">
            <a:noFill/>
            <a:miter lim="800000"/>
          </a:ln>
        </p:spPr>
        <p:txBody>
          <a:bodyPr wrap="none">
            <a:spAutoFit/>
          </a:bodyPr>
          <a:lstStyle/>
          <a:p>
            <a:r>
              <a:rPr lang="en-US" altLang="zh-CN">
                <a:ea typeface="SimSun" panose="02010600030101010101" pitchFamily="2" charset="-122"/>
              </a:rPr>
              <a:t>Smart Tech</a:t>
            </a:r>
            <a:endParaRPr lang="en-US" altLang="zh-CN">
              <a:ea typeface="SimSun" panose="02010600030101010101" pitchFamily="2" charset="-122"/>
            </a:endParaRPr>
          </a:p>
        </p:txBody>
      </p:sp>
      <p:sp>
        <p:nvSpPr>
          <p:cNvPr id="52" name="Rectangle 30"/>
          <p:cNvSpPr>
            <a:spLocks noChangeArrowheads="1"/>
          </p:cNvSpPr>
          <p:nvPr/>
        </p:nvSpPr>
        <p:spPr bwMode="gray">
          <a:xfrm>
            <a:off x="7848600" y="2057400"/>
            <a:ext cx="1370965" cy="368300"/>
          </a:xfrm>
          <a:prstGeom prst="rect">
            <a:avLst/>
          </a:prstGeom>
          <a:noFill/>
          <a:ln w="9525">
            <a:noFill/>
            <a:miter lim="800000"/>
          </a:ln>
        </p:spPr>
        <p:txBody>
          <a:bodyPr wrap="none">
            <a:spAutoFit/>
          </a:bodyPr>
          <a:lstStyle/>
          <a:p>
            <a:r>
              <a:rPr lang="en-US" altLang="zh-CN">
                <a:ea typeface="SimSun" panose="02010600030101010101" pitchFamily="2" charset="-122"/>
              </a:rPr>
              <a:t>Nano Tech</a:t>
            </a:r>
            <a:endParaRPr lang="en-US" altLang="zh-CN">
              <a:ea typeface="SimSun" panose="02010600030101010101" pitchFamily="2" charset="-122"/>
            </a:endParaRPr>
          </a:p>
        </p:txBody>
      </p:sp>
      <p:sp>
        <p:nvSpPr>
          <p:cNvPr id="53" name="Rectangle 31"/>
          <p:cNvSpPr>
            <a:spLocks noChangeArrowheads="1"/>
          </p:cNvSpPr>
          <p:nvPr/>
        </p:nvSpPr>
        <p:spPr bwMode="auto">
          <a:xfrm>
            <a:off x="2743200" y="3276600"/>
            <a:ext cx="1295400" cy="1076325"/>
          </a:xfrm>
          <a:prstGeom prst="rect">
            <a:avLst/>
          </a:prstGeom>
          <a:noFill/>
          <a:ln w="9525">
            <a:noFill/>
            <a:miter lim="800000"/>
          </a:ln>
        </p:spPr>
        <p:txBody>
          <a:bodyPr>
            <a:spAutoFit/>
          </a:bodyPr>
          <a:lstStyle/>
          <a:p>
            <a:r>
              <a:rPr lang="en-US" altLang="zh-CN" sz="1600" dirty="0">
                <a:ea typeface="SimSun" panose="02010600030101010101" pitchFamily="2" charset="-122"/>
              </a:rPr>
              <a:t>To identify and track the data of things </a:t>
            </a:r>
            <a:endParaRPr lang="en-US" altLang="zh-CN" sz="1600" dirty="0">
              <a:ea typeface="SimSun" panose="02010600030101010101" pitchFamily="2" charset="-122"/>
            </a:endParaRPr>
          </a:p>
        </p:txBody>
      </p:sp>
      <p:sp>
        <p:nvSpPr>
          <p:cNvPr id="54" name="Rectangle 32"/>
          <p:cNvSpPr>
            <a:spLocks noChangeArrowheads="1"/>
          </p:cNvSpPr>
          <p:nvPr/>
        </p:nvSpPr>
        <p:spPr bwMode="auto">
          <a:xfrm>
            <a:off x="4495800" y="3276600"/>
            <a:ext cx="1447800" cy="2061210"/>
          </a:xfrm>
          <a:prstGeom prst="rect">
            <a:avLst/>
          </a:prstGeom>
          <a:noFill/>
          <a:ln w="9525">
            <a:noFill/>
            <a:miter lim="800000"/>
          </a:ln>
        </p:spPr>
        <p:txBody>
          <a:bodyPr>
            <a:spAutoFit/>
          </a:bodyPr>
          <a:lstStyle/>
          <a:p>
            <a:r>
              <a:rPr lang="en-US" altLang="zh-CN" sz="1600" dirty="0">
                <a:ea typeface="SimSun" panose="02010600030101010101" pitchFamily="2" charset="-122"/>
              </a:rPr>
              <a:t>To collect and process the data to detect the changes in the physical status of things</a:t>
            </a:r>
            <a:endParaRPr lang="en-US" altLang="zh-CN" sz="1600" dirty="0">
              <a:ea typeface="SimSun" panose="02010600030101010101" pitchFamily="2" charset="-122"/>
            </a:endParaRPr>
          </a:p>
        </p:txBody>
      </p:sp>
      <p:sp>
        <p:nvSpPr>
          <p:cNvPr id="55" name="Rectangle 33"/>
          <p:cNvSpPr>
            <a:spLocks noChangeArrowheads="1"/>
          </p:cNvSpPr>
          <p:nvPr/>
        </p:nvSpPr>
        <p:spPr bwMode="auto">
          <a:xfrm>
            <a:off x="6096000" y="3276600"/>
            <a:ext cx="1676400" cy="2306955"/>
          </a:xfrm>
          <a:prstGeom prst="rect">
            <a:avLst/>
          </a:prstGeom>
          <a:noFill/>
          <a:ln w="9525">
            <a:noFill/>
            <a:miter lim="800000"/>
          </a:ln>
        </p:spPr>
        <p:txBody>
          <a:bodyPr>
            <a:spAutoFit/>
          </a:bodyPr>
          <a:lstStyle/>
          <a:p>
            <a:r>
              <a:rPr lang="en-US" altLang="zh-CN" sz="1600" dirty="0">
                <a:ea typeface="SimSun" panose="02010600030101010101" pitchFamily="2" charset="-122"/>
              </a:rPr>
              <a:t>To enhance the power of the network by devolving processing capabilities to different part of the network.</a:t>
            </a:r>
            <a:endParaRPr lang="en-US" altLang="zh-CN" sz="1600" dirty="0">
              <a:ea typeface="SimSun" panose="02010600030101010101" pitchFamily="2" charset="-122"/>
            </a:endParaRPr>
          </a:p>
        </p:txBody>
      </p:sp>
      <p:sp>
        <p:nvSpPr>
          <p:cNvPr id="56" name="Rectangle 34"/>
          <p:cNvSpPr>
            <a:spLocks noChangeArrowheads="1"/>
          </p:cNvSpPr>
          <p:nvPr/>
        </p:nvSpPr>
        <p:spPr bwMode="auto">
          <a:xfrm>
            <a:off x="7924800" y="3276600"/>
            <a:ext cx="1524000" cy="1814830"/>
          </a:xfrm>
          <a:prstGeom prst="rect">
            <a:avLst/>
          </a:prstGeom>
          <a:noFill/>
          <a:ln w="9525">
            <a:noFill/>
            <a:miter lim="800000"/>
          </a:ln>
        </p:spPr>
        <p:txBody>
          <a:bodyPr>
            <a:spAutoFit/>
          </a:bodyPr>
          <a:lstStyle/>
          <a:p>
            <a:r>
              <a:rPr lang="en-US" altLang="zh-CN" sz="1600" dirty="0">
                <a:ea typeface="SimSun" panose="02010600030101010101" pitchFamily="2" charset="-122"/>
              </a:rPr>
              <a:t>To make the smaller and smaller things have the ability to connect and interact.</a:t>
            </a:r>
            <a:endParaRPr lang="en-US" altLang="zh-CN" sz="1600" dirty="0">
              <a:ea typeface="SimSun"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785810"/>
          </a:xfrm>
        </p:spPr>
        <p:txBody>
          <a:bodyPr>
            <a:normAutofit/>
          </a:bodyPr>
          <a:lstStyle/>
          <a:p>
            <a:pPr algn="ctr"/>
            <a:r>
              <a:rPr lang="en-IN" sz="4000" b="1" dirty="0" smtClean="0">
                <a:solidFill>
                  <a:schemeClr val="tx1"/>
                </a:solidFill>
              </a:rPr>
              <a:t>The Structure of </a:t>
            </a:r>
            <a:r>
              <a:rPr lang="en-IN" sz="4000" b="1" dirty="0" err="1" smtClean="0">
                <a:solidFill>
                  <a:schemeClr val="tx1"/>
                </a:solidFill>
              </a:rPr>
              <a:t>IoT</a:t>
            </a:r>
            <a:endParaRPr lang="en-IN" sz="4000" dirty="0" smtClean="0">
              <a:solidFill>
                <a:schemeClr val="tx1"/>
              </a:solidFill>
            </a:endParaRPr>
          </a:p>
        </p:txBody>
      </p:sp>
      <p:sp>
        <p:nvSpPr>
          <p:cNvPr id="3" name="Content Placeholder 2"/>
          <p:cNvSpPr>
            <a:spLocks noGrp="1"/>
          </p:cNvSpPr>
          <p:nvPr>
            <p:ph idx="1"/>
          </p:nvPr>
        </p:nvSpPr>
        <p:spPr>
          <a:xfrm>
            <a:off x="1952596" y="1071546"/>
            <a:ext cx="8229600" cy="5786454"/>
          </a:xfrm>
        </p:spPr>
        <p:txBody>
          <a:bodyPr>
            <a:normAutofit fontScale="85000" lnSpcReduction="20000"/>
          </a:bodyPr>
          <a:lstStyle/>
          <a:p>
            <a:pPr algn="just">
              <a:buNone/>
            </a:pPr>
            <a:r>
              <a:rPr lang="en-IN" dirty="0" smtClean="0"/>
              <a:t>		</a:t>
            </a:r>
            <a:r>
              <a:rPr lang="en-IN" sz="2800" dirty="0" smtClean="0"/>
              <a:t>The </a:t>
            </a:r>
            <a:r>
              <a:rPr lang="en-IN" sz="2800" dirty="0" err="1" smtClean="0"/>
              <a:t>IoT</a:t>
            </a:r>
            <a:r>
              <a:rPr lang="en-IN" sz="2800" dirty="0" smtClean="0"/>
              <a:t> can be viewed as a gigantic network consisting of networks of devices and computers connected through a series of intermediate technologies where numerous technologies like RFIDs, wireless connections may act as enablers of this connectivity. </a:t>
            </a:r>
            <a:endParaRPr lang="en-IN" dirty="0" smtClean="0"/>
          </a:p>
          <a:p>
            <a:pPr algn="just">
              <a:buNone/>
            </a:pPr>
            <a:endParaRPr lang="en-IN" dirty="0" smtClean="0"/>
          </a:p>
          <a:p>
            <a:pPr algn="just">
              <a:lnSpc>
                <a:spcPct val="120000"/>
              </a:lnSpc>
              <a:spcBef>
                <a:spcPts val="0"/>
              </a:spcBef>
              <a:buClr>
                <a:srgbClr val="0000FF"/>
              </a:buClr>
              <a:buFont typeface="Wingdings" panose="05000000000000000000" pitchFamily="2" charset="2"/>
              <a:buChar char="Ø"/>
            </a:pPr>
            <a:r>
              <a:rPr lang="en-IN" b="1" i="1" dirty="0" smtClean="0">
                <a:solidFill>
                  <a:srgbClr val="FF00FF"/>
                </a:solidFill>
              </a:rPr>
              <a:t>Tagging Things </a:t>
            </a:r>
            <a:r>
              <a:rPr lang="en-IN" b="1" i="1" dirty="0" smtClean="0"/>
              <a:t>: </a:t>
            </a:r>
            <a:r>
              <a:rPr lang="en-IN" dirty="0" smtClean="0"/>
              <a:t>Real-time item traceability and addressability by </a:t>
            </a:r>
            <a:r>
              <a:rPr lang="en-IN" b="1" i="1" dirty="0" smtClean="0">
                <a:solidFill>
                  <a:srgbClr val="0000FF"/>
                </a:solidFill>
              </a:rPr>
              <a:t>RFID</a:t>
            </a:r>
            <a:r>
              <a:rPr lang="en-IN" dirty="0" smtClean="0"/>
              <a:t>s.</a:t>
            </a:r>
            <a:endParaRPr lang="en-IN" b="1" i="1" dirty="0" smtClean="0"/>
          </a:p>
          <a:p>
            <a:pPr algn="just">
              <a:lnSpc>
                <a:spcPct val="120000"/>
              </a:lnSpc>
              <a:spcBef>
                <a:spcPts val="0"/>
              </a:spcBef>
              <a:buClr>
                <a:srgbClr val="0000FF"/>
              </a:buClr>
              <a:buFont typeface="Wingdings" panose="05000000000000000000" pitchFamily="2" charset="2"/>
              <a:buChar char="Ø"/>
            </a:pPr>
            <a:r>
              <a:rPr lang="en-IN" b="1" i="1" dirty="0" smtClean="0">
                <a:solidFill>
                  <a:srgbClr val="FF00FF"/>
                </a:solidFill>
              </a:rPr>
              <a:t>Feeling Things </a:t>
            </a:r>
            <a:r>
              <a:rPr lang="en-IN" b="1" i="1" dirty="0" smtClean="0"/>
              <a:t>: </a:t>
            </a:r>
            <a:r>
              <a:rPr lang="en-IN" b="1" i="1" dirty="0" smtClean="0">
                <a:solidFill>
                  <a:srgbClr val="0000FF"/>
                </a:solidFill>
              </a:rPr>
              <a:t>Sensors</a:t>
            </a:r>
            <a:r>
              <a:rPr lang="en-IN" dirty="0" smtClean="0"/>
              <a:t> act as primary devices to collect data from the environment. </a:t>
            </a:r>
            <a:endParaRPr lang="en-IN" dirty="0" smtClean="0"/>
          </a:p>
          <a:p>
            <a:pPr algn="just">
              <a:lnSpc>
                <a:spcPct val="120000"/>
              </a:lnSpc>
              <a:spcBef>
                <a:spcPts val="0"/>
              </a:spcBef>
              <a:buClr>
                <a:srgbClr val="0000FF"/>
              </a:buClr>
              <a:buFont typeface="Wingdings" panose="05000000000000000000" pitchFamily="2" charset="2"/>
              <a:buChar char="Ø"/>
            </a:pPr>
            <a:r>
              <a:rPr lang="en-IN" b="1" i="1" dirty="0" smtClean="0">
                <a:solidFill>
                  <a:srgbClr val="FF00FF"/>
                </a:solidFill>
              </a:rPr>
              <a:t>Shrinking Things </a:t>
            </a:r>
            <a:r>
              <a:rPr lang="en-IN" b="1" i="1" dirty="0" smtClean="0"/>
              <a:t>: </a:t>
            </a:r>
            <a:r>
              <a:rPr lang="en-IN" i="1" dirty="0" smtClean="0"/>
              <a:t>M</a:t>
            </a:r>
            <a:r>
              <a:rPr lang="en-IN" dirty="0" smtClean="0"/>
              <a:t>iniaturization and </a:t>
            </a:r>
            <a:r>
              <a:rPr lang="en-IN" b="1" i="1" dirty="0" smtClean="0">
                <a:solidFill>
                  <a:srgbClr val="0000FF"/>
                </a:solidFill>
              </a:rPr>
              <a:t>Nanotechnology</a:t>
            </a:r>
            <a:r>
              <a:rPr lang="en-IN" dirty="0" smtClean="0"/>
              <a:t> has provoked the ability of smaller things to interact and connect within the “things” or “smart devices.”</a:t>
            </a:r>
            <a:endParaRPr lang="en-IN" dirty="0" smtClean="0"/>
          </a:p>
          <a:p>
            <a:pPr algn="just">
              <a:lnSpc>
                <a:spcPct val="120000"/>
              </a:lnSpc>
              <a:spcBef>
                <a:spcPts val="0"/>
              </a:spcBef>
              <a:buClr>
                <a:srgbClr val="0000FF"/>
              </a:buClr>
              <a:buFont typeface="Wingdings" panose="05000000000000000000" pitchFamily="2" charset="2"/>
              <a:buChar char="Ø"/>
            </a:pPr>
            <a:r>
              <a:rPr lang="en-IN" b="1" i="1" dirty="0" smtClean="0">
                <a:solidFill>
                  <a:srgbClr val="FF00FF"/>
                </a:solidFill>
              </a:rPr>
              <a:t>Thinking Things </a:t>
            </a:r>
            <a:r>
              <a:rPr lang="en-IN" b="1" i="1" dirty="0" smtClean="0"/>
              <a:t>: </a:t>
            </a:r>
            <a:r>
              <a:rPr lang="en-IN" b="1" i="1" dirty="0" smtClean="0">
                <a:solidFill>
                  <a:srgbClr val="0000FF"/>
                </a:solidFill>
              </a:rPr>
              <a:t>Embedded intelligence</a:t>
            </a:r>
            <a:r>
              <a:rPr lang="en-IN" dirty="0" smtClean="0"/>
              <a:t> in devices through sensors has formed the network connection to the Internet. It can make the “things” realizing the intelligent control.</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fld>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428604"/>
            <a:ext cx="8229600" cy="714372"/>
          </a:xfrm>
        </p:spPr>
        <p:txBody>
          <a:bodyPr>
            <a:normAutofit/>
          </a:bodyPr>
          <a:lstStyle/>
          <a:p>
            <a:pPr algn="ctr"/>
            <a:r>
              <a:rPr lang="en-GB" sz="3200" b="1" dirty="0" smtClean="0">
                <a:solidFill>
                  <a:srgbClr val="FF0000"/>
                </a:solidFill>
                <a:latin typeface="+mn-lt"/>
              </a:rPr>
              <a:t>Current Status &amp; Future Prospect of </a:t>
            </a:r>
            <a:r>
              <a:rPr lang="en-GB" sz="3200" b="1" dirty="0" err="1" smtClean="0">
                <a:solidFill>
                  <a:srgbClr val="FF0000"/>
                </a:solidFill>
                <a:latin typeface="+mn-lt"/>
              </a:rPr>
              <a:t>IoT</a:t>
            </a:r>
            <a:endParaRPr lang="en-IN" sz="3200" b="1" dirty="0">
              <a:solidFill>
                <a:srgbClr val="FF0000"/>
              </a:solidFill>
              <a:latin typeface="+mn-lt"/>
            </a:endParaRPr>
          </a:p>
        </p:txBody>
      </p:sp>
      <p:sp>
        <p:nvSpPr>
          <p:cNvPr id="1026" name="Rectangle 2"/>
          <p:cNvSpPr>
            <a:spLocks noChangeArrowheads="1"/>
          </p:cNvSpPr>
          <p:nvPr/>
        </p:nvSpPr>
        <p:spPr bwMode="auto">
          <a:xfrm>
            <a:off x="152400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fld>
            <a:endParaRPr lang="en-IN"/>
          </a:p>
        </p:txBody>
      </p:sp>
      <p:pic>
        <p:nvPicPr>
          <p:cNvPr id="7" name="Picture 6"/>
          <p:cNvPicPr/>
          <p:nvPr/>
        </p:nvPicPr>
        <p:blipFill>
          <a:blip r:embed="rId1"/>
          <a:srcRect/>
          <a:stretch>
            <a:fillRect/>
          </a:stretch>
        </p:blipFill>
        <p:spPr bwMode="auto">
          <a:xfrm>
            <a:off x="2024034" y="1357298"/>
            <a:ext cx="8072494" cy="4500594"/>
          </a:xfrm>
          <a:prstGeom prst="rect">
            <a:avLst/>
          </a:prstGeom>
          <a:noFill/>
          <a:ln w="9525">
            <a:noFill/>
            <a:miter lim="800000"/>
            <a:headEnd/>
            <a:tailEnd/>
          </a:ln>
        </p:spPr>
      </p:pic>
      <p:sp>
        <p:nvSpPr>
          <p:cNvPr id="8" name="Rectangle 7"/>
          <p:cNvSpPr/>
          <p:nvPr/>
        </p:nvSpPr>
        <p:spPr>
          <a:xfrm>
            <a:off x="1809720" y="6110607"/>
            <a:ext cx="8286808" cy="460375"/>
          </a:xfrm>
          <a:prstGeom prst="rect">
            <a:avLst/>
          </a:prstGeom>
        </p:spPr>
        <p:txBody>
          <a:bodyPr wrap="square">
            <a:spAutoFit/>
          </a:bodyPr>
          <a:lstStyle/>
          <a:p>
            <a:pPr algn="ctr"/>
            <a:r>
              <a:rPr lang="en-IN" sz="2400" b="1" i="1" dirty="0" smtClean="0">
                <a:solidFill>
                  <a:srgbClr val="0000FF"/>
                </a:solidFill>
              </a:rPr>
              <a:t>“Change is the only thing permanent in this world”</a:t>
            </a:r>
            <a:endParaRPr lang="en-IN" sz="2400" b="1" dirty="0">
              <a:solidFill>
                <a:srgbClr val="0000FF"/>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Flow">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Module</Template>
  <TotalTime>0</TotalTime>
  <Words>8033</Words>
  <Application>WPS Presentation</Application>
  <PresentationFormat>On-screen Show (4:3)</PresentationFormat>
  <Paragraphs>250</Paragraphs>
  <Slides>35</Slides>
  <Notes>0</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35</vt:i4>
      </vt:variant>
    </vt:vector>
  </HeadingPairs>
  <TitlesOfParts>
    <vt:vector size="53" baseType="lpstr">
      <vt:lpstr>Arial</vt:lpstr>
      <vt:lpstr>SimSun</vt:lpstr>
      <vt:lpstr>Wingdings</vt:lpstr>
      <vt:lpstr>Wingdings 2</vt:lpstr>
      <vt:lpstr>Wingdings</vt:lpstr>
      <vt:lpstr>Arial</vt:lpstr>
      <vt:lpstr>Wingdings 3</vt:lpstr>
      <vt:lpstr>Wingdings 2</vt:lpstr>
      <vt:lpstr>Verdana</vt:lpstr>
      <vt:lpstr>Times New Roman</vt:lpstr>
      <vt:lpstr>Corbel</vt:lpstr>
      <vt:lpstr>Microsoft YaHei</vt:lpstr>
      <vt:lpstr>Arial Unicode MS</vt:lpstr>
      <vt:lpstr>Calibri</vt:lpstr>
      <vt:lpstr>Constantia</vt:lpstr>
      <vt:lpstr>Flow</vt:lpstr>
      <vt:lpstr>Aspect</vt:lpstr>
      <vt:lpstr>Default Design</vt:lpstr>
      <vt:lpstr>Internet of Things (IoT) </vt:lpstr>
      <vt:lpstr>Plan of Presentation</vt:lpstr>
      <vt:lpstr>What is IoT?</vt:lpstr>
      <vt:lpstr>PowerPoint 演示文稿</vt:lpstr>
      <vt:lpstr>History of IoT</vt:lpstr>
      <vt:lpstr>How IoT Works?</vt:lpstr>
      <vt:lpstr>How IoT Works?</vt:lpstr>
      <vt:lpstr>The Structure of IoT</vt:lpstr>
      <vt:lpstr>Current Status &amp; Future Prospect of IoT</vt:lpstr>
      <vt:lpstr>IoT as a Network of Networks:</vt:lpstr>
      <vt:lpstr>Knowledge Management –  Turning Data into Wisdom</vt:lpstr>
      <vt:lpstr>The Future of IoT</vt:lpstr>
      <vt:lpstr>The Potential of IoT</vt:lpstr>
      <vt:lpstr>Unlock the Massive potential of IoT</vt:lpstr>
      <vt:lpstr>Technology roadmap of IoT</vt:lpstr>
      <vt:lpstr>Applications of IoT</vt:lpstr>
      <vt:lpstr>Few Applications of IoT</vt:lpstr>
      <vt:lpstr>PowerPoint 演示文稿</vt:lpstr>
      <vt:lpstr>PowerPoint 演示文稿</vt:lpstr>
      <vt:lpstr>PowerPoint 演示文稿</vt:lpstr>
      <vt:lpstr>Sensors in even the holy cow!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TECHNOLOGICAL CHALLENGES OF IoT</vt:lpstr>
      <vt:lpstr>PowerPoint 演示文稿</vt:lpstr>
      <vt:lpstr>Criticisms and Controversies of IoT</vt:lpstr>
      <vt:lpstr>PowerPoint 演示文稿</vt:lpstr>
      <vt:lpstr>References</vt:lpstr>
      <vt:lpstr>THANK YOU</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Internet-of-Things-(IoT)-A-Seminar-PPT- by-Mohan-Kumar-G</dc:title>
  <dc:creator>Bob Gill</dc:creator>
  <cp:keywords>Internet-of-Things; IOT; Internet-of-Machines; (IoT)</cp:keywords>
  <dc:description>This is a Seminar report, prepared to present to Prof. Dr. R. Shrinidhi. sir, for KM seminar presentation event in SJCE, Mysore.</dc:description>
  <dc:subject>Internet of Things (IoT)</dc:subject>
  <cp:lastModifiedBy>Gaurang</cp:lastModifiedBy>
  <cp:revision>143</cp:revision>
  <dcterms:created xsi:type="dcterms:W3CDTF">2015-12-12T17:49:00Z</dcterms:created>
  <dcterms:modified xsi:type="dcterms:W3CDTF">2020-01-01T12:08:36Z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1033-11.2.0.8339</vt:lpwstr>
  </property>
</Properties>
</file>